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Master+xml" PartName="/ppt/slideMasters/slideMaster1.xml"/>
  <Override ContentType="application/vnd.openxmlformats-officedocument.presentationml.slideLayout+xml" PartName="/ppt/slideLayouts/slideLayout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1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6858000" cx="12192000"/>
  <p:notesSz cx="6858000" cy="9144000"/>
  <p:defaultTextStyle>
    <a:defPPr lvl="0">
      <a:defRPr lang="pt-BR"/>
    </a:defPPr>
    <a:lvl1pPr defTabSz="914400" eaLnBrk="1" hangingPunct="1" latinLnBrk="0" lvl="0" marL="0" rtl="0" algn="l">
      <a:defRPr kern="1200" sz="1800">
        <a:solidFill>
          <a:schemeClr val="tx1"/>
        </a:solidFill>
        <a:latin typeface="+mn-lt"/>
        <a:ea typeface="+mn-ea"/>
        <a:cs typeface="+mn-cs"/>
      </a:defRPr>
    </a:lvl1pPr>
    <a:lvl2pPr defTabSz="914400" eaLnBrk="1" hangingPunct="1" latinLnBrk="0" lvl="1" marL="457200" rtl="0" algn="l">
      <a:defRPr kern="1200" sz="1800">
        <a:solidFill>
          <a:schemeClr val="tx1"/>
        </a:solidFill>
        <a:latin typeface="+mn-lt"/>
        <a:ea typeface="+mn-ea"/>
        <a:cs typeface="+mn-cs"/>
      </a:defRPr>
    </a:lvl2pPr>
    <a:lvl3pPr defTabSz="914400" eaLnBrk="1" hangingPunct="1" latinLnBrk="0" lvl="2" marL="914400" rtl="0" algn="l">
      <a:defRPr kern="1200" sz="1800">
        <a:solidFill>
          <a:schemeClr val="tx1"/>
        </a:solidFill>
        <a:latin typeface="+mn-lt"/>
        <a:ea typeface="+mn-ea"/>
        <a:cs typeface="+mn-cs"/>
      </a:defRPr>
    </a:lvl3pPr>
    <a:lvl4pPr defTabSz="914400" eaLnBrk="1" hangingPunct="1" latinLnBrk="0" lvl="3" marL="1371600" rtl="0" algn="l">
      <a:defRPr kern="1200" sz="1800">
        <a:solidFill>
          <a:schemeClr val="tx1"/>
        </a:solidFill>
        <a:latin typeface="+mn-lt"/>
        <a:ea typeface="+mn-ea"/>
        <a:cs typeface="+mn-cs"/>
      </a:defRPr>
    </a:lvl4pPr>
    <a:lvl5pPr defTabSz="914400" eaLnBrk="1" hangingPunct="1" latinLnBrk="0" lvl="4" marL="1828800" rtl="0" algn="l">
      <a:defRPr kern="1200" sz="1800">
        <a:solidFill>
          <a:schemeClr val="tx1"/>
        </a:solidFill>
        <a:latin typeface="+mn-lt"/>
        <a:ea typeface="+mn-ea"/>
        <a:cs typeface="+mn-cs"/>
      </a:defRPr>
    </a:lvl5pPr>
    <a:lvl6pPr defTabSz="914400" eaLnBrk="1" hangingPunct="1" latinLnBrk="0" lvl="5" marL="2286000" rtl="0" algn="l">
      <a:defRPr kern="1200" sz="1800">
        <a:solidFill>
          <a:schemeClr val="tx1"/>
        </a:solidFill>
        <a:latin typeface="+mn-lt"/>
        <a:ea typeface="+mn-ea"/>
        <a:cs typeface="+mn-cs"/>
      </a:defRPr>
    </a:lvl6pPr>
    <a:lvl7pPr defTabSz="914400" eaLnBrk="1" hangingPunct="1" latinLnBrk="0" lvl="6" marL="2743200" rtl="0" algn="l">
      <a:defRPr kern="1200" sz="1800">
        <a:solidFill>
          <a:schemeClr val="tx1"/>
        </a:solidFill>
        <a:latin typeface="+mn-lt"/>
        <a:ea typeface="+mn-ea"/>
        <a:cs typeface="+mn-cs"/>
      </a:defRPr>
    </a:lvl7pPr>
    <a:lvl8pPr defTabSz="914400" eaLnBrk="1" hangingPunct="1" latinLnBrk="0" lvl="7" marL="3200400" rtl="0" algn="l">
      <a:defRPr kern="1200" sz="1800">
        <a:solidFill>
          <a:schemeClr val="tx1"/>
        </a:solidFill>
        <a:latin typeface="+mn-lt"/>
        <a:ea typeface="+mn-ea"/>
        <a:cs typeface="+mn-cs"/>
      </a:defRPr>
    </a:lvl8pPr>
    <a:lvl9pPr defTabSz="914400" eaLnBrk="1" hangingPunct="1" latinLnBrk="0" lvl="8" marL="3657600" rtl="0" algn="l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1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1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 </a:t>
            </a:r>
            <a:r>
              <a:rPr dirty="0"/>
              <a:t>CIS é a </a:t>
            </a:r>
            <a:r>
              <a:rPr dirty="0" err="1"/>
              <a:t>comissão</a:t>
            </a:r>
            <a:r>
              <a:rPr dirty="0"/>
              <a:t> </a:t>
            </a:r>
            <a:r>
              <a:rPr dirty="0" err="1"/>
              <a:t>legalmente</a:t>
            </a:r>
            <a:r>
              <a:rPr dirty="0"/>
              <a:t> </a:t>
            </a:r>
            <a:r>
              <a:rPr dirty="0" err="1"/>
              <a:t>vinculada</a:t>
            </a:r>
            <a:r>
              <a:rPr dirty="0"/>
              <a:t> </a:t>
            </a:r>
            <a:r>
              <a:rPr dirty="0" err="1"/>
              <a:t>ao</a:t>
            </a:r>
            <a:r>
              <a:rPr dirty="0"/>
              <a:t> </a:t>
            </a:r>
            <a:r>
              <a:rPr dirty="0" err="1"/>
              <a:t>acompanhamento</a:t>
            </a:r>
            <a:r>
              <a:rPr dirty="0"/>
              <a:t>, </a:t>
            </a:r>
            <a:r>
              <a:rPr dirty="0" err="1"/>
              <a:t>orientação</a:t>
            </a:r>
            <a:r>
              <a:rPr dirty="0"/>
              <a:t>, </a:t>
            </a:r>
            <a:r>
              <a:rPr dirty="0" err="1"/>
              <a:t>fiscalização</a:t>
            </a:r>
            <a:r>
              <a:rPr dirty="0"/>
              <a:t> e </a:t>
            </a:r>
            <a:r>
              <a:rPr dirty="0" err="1"/>
              <a:t>avaliação</a:t>
            </a:r>
            <a:r>
              <a:rPr dirty="0"/>
              <a:t> da </a:t>
            </a:r>
            <a:r>
              <a:rPr dirty="0" err="1"/>
              <a:t>implementação</a:t>
            </a:r>
            <a:r>
              <a:rPr dirty="0"/>
              <a:t> do PCCTAE.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[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 </a:t>
            </a:r>
            <a:r>
              <a:rPr dirty="0" err="1"/>
              <a:t>qualificação</a:t>
            </a:r>
            <a:r>
              <a:rPr dirty="0"/>
              <a:t> </a:t>
            </a:r>
            <a:r>
              <a:rPr dirty="0" err="1"/>
              <a:t>pode</a:t>
            </a:r>
            <a:r>
              <a:rPr dirty="0"/>
              <a:t> </a:t>
            </a:r>
            <a:r>
              <a:rPr dirty="0" err="1"/>
              <a:t>produzir</a:t>
            </a:r>
            <a:r>
              <a:rPr dirty="0"/>
              <a:t> </a:t>
            </a:r>
            <a:r>
              <a:rPr dirty="0" err="1"/>
              <a:t>bem-estar</a:t>
            </a:r>
            <a:r>
              <a:rPr dirty="0"/>
              <a:t>, mas a </a:t>
            </a:r>
            <a:r>
              <a:rPr dirty="0" err="1"/>
              <a:t>finalidade</a:t>
            </a:r>
            <a:r>
              <a:rPr dirty="0"/>
              <a:t> </a:t>
            </a:r>
            <a:r>
              <a:rPr dirty="0" err="1"/>
              <a:t>jurídica</a:t>
            </a:r>
            <a:r>
              <a:rPr dirty="0"/>
              <a:t> da </a:t>
            </a:r>
            <a:r>
              <a:rPr dirty="0" err="1"/>
              <a:t>Resolução</a:t>
            </a:r>
            <a:r>
              <a:rPr dirty="0"/>
              <a:t> nº 54/2019 era a </a:t>
            </a:r>
            <a:r>
              <a:rPr dirty="0" err="1"/>
              <a:t>educação</a:t>
            </a:r>
            <a:r>
              <a:rPr dirty="0"/>
              <a:t> formal</a:t>
            </a:r>
            <a:r>
              <a:rPr lang="pt-BR" dirty="0"/>
              <a:t> e vinculada ao PDP</a:t>
            </a:r>
            <a:r>
              <a:rPr dirty="0"/>
              <a:t>, </a:t>
            </a:r>
            <a:r>
              <a:rPr dirty="0" err="1"/>
              <a:t>não</a:t>
            </a:r>
            <a:r>
              <a:rPr dirty="0"/>
              <a:t> a </a:t>
            </a:r>
            <a:r>
              <a:rPr dirty="0" err="1"/>
              <a:t>criação</a:t>
            </a:r>
            <a:r>
              <a:rPr dirty="0"/>
              <a:t> de </a:t>
            </a:r>
            <a:r>
              <a:rPr dirty="0" err="1"/>
              <a:t>uma</a:t>
            </a:r>
            <a:r>
              <a:rPr dirty="0"/>
              <a:t> </a:t>
            </a:r>
            <a:r>
              <a:rPr dirty="0" err="1"/>
              <a:t>política</a:t>
            </a:r>
            <a:r>
              <a:rPr dirty="0"/>
              <a:t> de </a:t>
            </a:r>
            <a:r>
              <a:rPr dirty="0" err="1"/>
              <a:t>saúde</a:t>
            </a:r>
            <a:r>
              <a:rPr dirty="0"/>
              <a:t> e </a:t>
            </a:r>
            <a:r>
              <a:rPr dirty="0" err="1"/>
              <a:t>qualidade</a:t>
            </a:r>
            <a:r>
              <a:rPr dirty="0"/>
              <a:t> de </a:t>
            </a:r>
            <a:r>
              <a:rPr dirty="0" err="1"/>
              <a:t>vida</a:t>
            </a:r>
            <a:r>
              <a:rPr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 err="1"/>
              <a:t>interpretação</a:t>
            </a:r>
            <a:r>
              <a:rPr dirty="0"/>
              <a:t> </a:t>
            </a:r>
            <a:r>
              <a:rPr dirty="0" err="1"/>
              <a:t>defendida</a:t>
            </a:r>
            <a:r>
              <a:rPr dirty="0"/>
              <a:t> para o debate, </a:t>
            </a:r>
            <a:r>
              <a:rPr dirty="0" err="1"/>
              <a:t>não</a:t>
            </a:r>
            <a:r>
              <a:rPr dirty="0"/>
              <a:t> </a:t>
            </a:r>
            <a:r>
              <a:rPr dirty="0" err="1"/>
              <a:t>uma</a:t>
            </a:r>
            <a:r>
              <a:rPr dirty="0"/>
              <a:t> </a:t>
            </a:r>
            <a:r>
              <a:rPr dirty="0" err="1"/>
              <a:t>conclusão</a:t>
            </a:r>
            <a:r>
              <a:rPr dirty="0"/>
              <a:t> judicial </a:t>
            </a:r>
            <a:r>
              <a:rPr dirty="0" err="1"/>
              <a:t>definitiva</a:t>
            </a:r>
            <a:r>
              <a:rPr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após a Portaria nº 2.530/2021, o IFSP passou a divulgar os limites como “até doze” e “até vinte horas”, admitindo concessão inferior;</a:t>
            </a:r>
          </a:p>
          <a:p>
            <a:r>
              <a:rPr dirty="0" err="1"/>
              <a:t>Apresente</a:t>
            </a:r>
            <a:r>
              <a:rPr dirty="0"/>
              <a:t> o </a:t>
            </a:r>
            <a:r>
              <a:rPr dirty="0" err="1"/>
              <a:t>ponto</a:t>
            </a:r>
            <a:r>
              <a:rPr dirty="0"/>
              <a:t> </a:t>
            </a:r>
            <a:r>
              <a:rPr dirty="0" err="1"/>
              <a:t>como</a:t>
            </a:r>
            <a:r>
              <a:rPr dirty="0"/>
              <a:t> </a:t>
            </a:r>
            <a:r>
              <a:rPr dirty="0" err="1"/>
              <a:t>questionamento</a:t>
            </a:r>
            <a:r>
              <a:rPr dirty="0"/>
              <a:t> formal que </a:t>
            </a:r>
            <a:r>
              <a:rPr dirty="0" err="1"/>
              <a:t>justifica</a:t>
            </a:r>
            <a:r>
              <a:rPr dirty="0"/>
              <a:t> </a:t>
            </a:r>
            <a:r>
              <a:rPr dirty="0" err="1"/>
              <a:t>parecer</a:t>
            </a:r>
            <a:r>
              <a:rPr dirty="0"/>
              <a:t> </a:t>
            </a:r>
            <a:r>
              <a:rPr dirty="0" err="1"/>
              <a:t>jurídico</a:t>
            </a:r>
            <a:r>
              <a:rPr dirty="0"/>
              <a:t>, </a:t>
            </a:r>
            <a:r>
              <a:rPr dirty="0" err="1"/>
              <a:t>não</a:t>
            </a:r>
            <a:r>
              <a:rPr dirty="0"/>
              <a:t> </a:t>
            </a:r>
            <a:r>
              <a:rPr dirty="0" err="1"/>
              <a:t>como</a:t>
            </a:r>
            <a:r>
              <a:rPr dirty="0"/>
              <a:t> </a:t>
            </a:r>
            <a:r>
              <a:rPr dirty="0" err="1"/>
              <a:t>conclusão</a:t>
            </a:r>
            <a:r>
              <a:rPr dirty="0"/>
              <a:t> </a:t>
            </a:r>
            <a:r>
              <a:rPr dirty="0" err="1"/>
              <a:t>definitiva</a:t>
            </a:r>
            <a:r>
              <a:rPr dirty="0"/>
              <a:t> de </a:t>
            </a:r>
            <a:r>
              <a:rPr dirty="0" err="1"/>
              <a:t>invalidade</a:t>
            </a:r>
            <a:r>
              <a:rPr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 err="1"/>
              <a:t>Destaque</a:t>
            </a:r>
            <a:r>
              <a:rPr dirty="0"/>
              <a:t> que </a:t>
            </a:r>
            <a:r>
              <a:rPr dirty="0" err="1"/>
              <a:t>horário</a:t>
            </a:r>
            <a:r>
              <a:rPr dirty="0"/>
              <a:t> especial é </a:t>
            </a:r>
            <a:r>
              <a:rPr dirty="0" err="1"/>
              <a:t>proteção</a:t>
            </a:r>
            <a:r>
              <a:rPr dirty="0"/>
              <a:t> legal </a:t>
            </a:r>
            <a:r>
              <a:rPr dirty="0" err="1"/>
              <a:t>relacionada</a:t>
            </a:r>
            <a:r>
              <a:rPr dirty="0"/>
              <a:t> à </a:t>
            </a:r>
            <a:r>
              <a:rPr dirty="0" err="1"/>
              <a:t>deficiência</a:t>
            </a:r>
            <a:r>
              <a:rPr dirty="0"/>
              <a:t> </a:t>
            </a:r>
            <a:r>
              <a:rPr dirty="0" err="1"/>
              <a:t>ou</a:t>
            </a:r>
            <a:r>
              <a:rPr dirty="0"/>
              <a:t> </a:t>
            </a:r>
            <a:r>
              <a:rPr dirty="0" err="1"/>
              <a:t>ao</a:t>
            </a:r>
            <a:r>
              <a:rPr dirty="0"/>
              <a:t> </a:t>
            </a:r>
            <a:r>
              <a:rPr dirty="0" err="1"/>
              <a:t>cuidado</a:t>
            </a:r>
            <a:r>
              <a:rPr dirty="0"/>
              <a:t> de familiar com </a:t>
            </a:r>
            <a:r>
              <a:rPr dirty="0" err="1"/>
              <a:t>deficiência</a:t>
            </a:r>
            <a:r>
              <a:rPr dirty="0"/>
              <a:t>. O </a:t>
            </a:r>
            <a:r>
              <a:rPr dirty="0" err="1"/>
              <a:t>ponto</a:t>
            </a:r>
            <a:r>
              <a:rPr dirty="0"/>
              <a:t> de </a:t>
            </a:r>
            <a:r>
              <a:rPr dirty="0" err="1"/>
              <a:t>equidade</a:t>
            </a:r>
            <a:r>
              <a:rPr dirty="0"/>
              <a:t> </a:t>
            </a:r>
            <a:r>
              <a:rPr dirty="0" err="1"/>
              <a:t>decorre</a:t>
            </a:r>
            <a:r>
              <a:rPr dirty="0"/>
              <a:t> da </a:t>
            </a:r>
            <a:r>
              <a:rPr dirty="0" err="1"/>
              <a:t>comparação</a:t>
            </a:r>
            <a:r>
              <a:rPr dirty="0"/>
              <a:t> entre </a:t>
            </a:r>
            <a:r>
              <a:rPr dirty="0" err="1"/>
              <a:t>os</a:t>
            </a:r>
            <a:r>
              <a:rPr dirty="0"/>
              <a:t> </a:t>
            </a:r>
            <a:r>
              <a:rPr dirty="0" err="1"/>
              <a:t>tetos</a:t>
            </a:r>
            <a:r>
              <a:rPr dirty="0"/>
              <a:t> de carga </a:t>
            </a:r>
            <a:r>
              <a:rPr dirty="0" err="1"/>
              <a:t>horária</a:t>
            </a:r>
            <a:r>
              <a:rPr dirty="0"/>
              <a:t> </a:t>
            </a:r>
            <a:r>
              <a:rPr dirty="0" err="1"/>
              <a:t>previstos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própria</a:t>
            </a:r>
            <a:r>
              <a:rPr dirty="0"/>
              <a:t> </a:t>
            </a:r>
            <a:r>
              <a:rPr dirty="0" err="1"/>
              <a:t>minuta</a:t>
            </a:r>
            <a:r>
              <a:rPr dirty="0"/>
              <a:t>.</a:t>
            </a:r>
          </a:p>
          <a:p>
            <a:r>
              <a:rPr lang="pt-BR" dirty="0"/>
              <a:t>A orientação institucional não apresenta solução para o horário especial do art. 98, o que reforça a lacuna já identificada na 54.</a:t>
            </a: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B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een-top">
            <a:extLst>
              <a:ext uri="{FF2B5EF4-FFF2-40B4-BE49-F238E27FC236}">
                <a16:creationId xmlns:a16="http://schemas.microsoft.com/office/drawing/2014/main" id="{0E8A9E83-4808-4D70-8908-0B0ED4B4641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71450"/>
          </a:xfrm>
          <a:prstGeom prst="rect">
            <a:avLst/>
          </a:prstGeom>
          <a:solidFill>
            <a:srgbClr val="1BAA59"/>
          </a:solidFill>
          <a:ln w="0">
            <a:noFill/>
            <a:prstDash val="solid"/>
          </a:ln>
        </p:spPr>
      </p:sp>
      <p:sp>
        <p:nvSpPr>
          <p:cNvPr id="2" name="cover-title">
            <a:extLst>
              <a:ext uri="{FF2B5EF4-FFF2-40B4-BE49-F238E27FC236}">
                <a16:creationId xmlns:a16="http://schemas.microsoft.com/office/drawing/2014/main" id="{95F16A94-62ED-4EFD-BC75-2AF59C9D8519}"/>
              </a:ext>
            </a:extLst>
          </p:cNvPr>
          <p:cNvSpPr>
            <a:spLocks noGrp="1"/>
          </p:cNvSpPr>
          <p:nvPr/>
        </p:nvSpPr>
        <p:spPr>
          <a:xfrm>
            <a:off x="685800" y="1143000"/>
            <a:ext cx="981075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4125" b="1">
                <a:solidFill>
                  <a:srgbClr val="FFFFFF"/>
                </a:solidFill>
              </a:defRPr>
            </a:pPr>
            <a:r>
              <a:rPr sz="4125" b="1">
                <a:solidFill>
                  <a:srgbClr val="FFFFFF"/>
                </a:solidFill>
              </a:rPr>
              <a:t>RESOLUÇÃO Nº 54/2019 EM DEBATE</a:t>
            </a:r>
          </a:p>
        </p:txBody>
      </p:sp>
      <p:sp>
        <p:nvSpPr>
          <p:cNvPr id="3" name="cover-subtitle">
            <a:extLst>
              <a:ext uri="{FF2B5EF4-FFF2-40B4-BE49-F238E27FC236}">
                <a16:creationId xmlns:a16="http://schemas.microsoft.com/office/drawing/2014/main" id="{F213F7ED-EEF7-479F-9CBB-64E7EB26F722}"/>
              </a:ext>
            </a:extLst>
          </p:cNvPr>
          <p:cNvSpPr>
            <a:spLocks noGrp="1"/>
          </p:cNvSpPr>
          <p:nvPr/>
        </p:nvSpPr>
        <p:spPr>
          <a:xfrm>
            <a:off x="704850" y="2095500"/>
            <a:ext cx="923925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025">
                <a:solidFill>
                  <a:srgbClr val="DCE8F7"/>
                </a:solidFill>
              </a:defRPr>
            </a:pPr>
            <a:r>
              <a:rPr sz="2025">
                <a:solidFill>
                  <a:srgbClr val="DCE8F7"/>
                </a:solidFill>
              </a:rPr>
              <a:t>O que ela representou, o que muda na minuta de 2026 e por que os TAEs precisam participar</a:t>
            </a:r>
          </a:p>
        </p:txBody>
      </p:sp>
      <p:sp>
        <p:nvSpPr>
          <p:cNvPr id="4" name="cover-rule">
            <a:extLst>
              <a:ext uri="{FF2B5EF4-FFF2-40B4-BE49-F238E27FC236}">
                <a16:creationId xmlns:a16="http://schemas.microsoft.com/office/drawing/2014/main" id="{74ADC9FA-9520-4587-911A-C1D56957D1CE}"/>
              </a:ext>
            </a:extLst>
          </p:cNvPr>
          <p:cNvSpPr>
            <a:spLocks noGrp="1"/>
          </p:cNvSpPr>
          <p:nvPr/>
        </p:nvSpPr>
        <p:spPr>
          <a:xfrm>
            <a:off x="704850" y="3657600"/>
            <a:ext cx="8286750" cy="38100"/>
          </a:xfrm>
          <a:prstGeom prst="rect">
            <a:avLst/>
          </a:prstGeom>
          <a:solidFill>
            <a:srgbClr val="1BAA59"/>
          </a:solidFill>
          <a:ln w="0">
            <a:noFill/>
            <a:prstDash val="solid"/>
          </a:ln>
        </p:spPr>
      </p:sp>
      <p:sp>
        <p:nvSpPr>
          <p:cNvPr id="5" name="cover-claim">
            <a:extLst>
              <a:ext uri="{FF2B5EF4-FFF2-40B4-BE49-F238E27FC236}">
                <a16:creationId xmlns:a16="http://schemas.microsoft.com/office/drawing/2014/main" id="{B8AC06D2-5CB0-4549-9937-5A24C3F25241}"/>
              </a:ext>
            </a:extLst>
          </p:cNvPr>
          <p:cNvSpPr>
            <a:spLocks noGrp="1"/>
          </p:cNvSpPr>
          <p:nvPr/>
        </p:nvSpPr>
        <p:spPr>
          <a:xfrm>
            <a:off x="704850" y="3924300"/>
            <a:ext cx="8572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QUALIFICAÇÃO PROFISSIONAL É POLÍTICA INSTITUCIONAL</a:t>
            </a:r>
          </a:p>
        </p:txBody>
      </p:sp>
      <p:sp>
        <p:nvSpPr>
          <p:cNvPr id="7" name="cover-circle">
            <a:extLst>
              <a:ext uri="{FF2B5EF4-FFF2-40B4-BE49-F238E27FC236}">
                <a16:creationId xmlns:a16="http://schemas.microsoft.com/office/drawing/2014/main" id="{10F99347-0111-4370-8A52-5581BBC9B6C1}"/>
              </a:ext>
            </a:extLst>
          </p:cNvPr>
          <p:cNvSpPr>
            <a:spLocks noGrp="1"/>
          </p:cNvSpPr>
          <p:nvPr/>
        </p:nvSpPr>
        <p:spPr>
          <a:xfrm>
            <a:off x="8948737" y="4215179"/>
            <a:ext cx="2200275" cy="2047142"/>
          </a:xfrm>
          <a:prstGeom prst="ellipse">
            <a:avLst/>
          </a:prstGeom>
          <a:solidFill>
            <a:srgbClr val="1BAA59"/>
          </a:solidFill>
          <a:ln w="0">
            <a:noFill/>
            <a:prstDash val="solid"/>
          </a:ln>
        </p:spPr>
      </p:sp>
      <p:sp>
        <p:nvSpPr>
          <p:cNvPr id="8" name="cover-number">
            <a:extLst>
              <a:ext uri="{FF2B5EF4-FFF2-40B4-BE49-F238E27FC236}">
                <a16:creationId xmlns:a16="http://schemas.microsoft.com/office/drawing/2014/main" id="{099CE811-0C6A-4D97-953C-A982E2104D36}"/>
              </a:ext>
            </a:extLst>
          </p:cNvPr>
          <p:cNvSpPr>
            <a:spLocks noGrp="1"/>
          </p:cNvSpPr>
          <p:nvPr/>
        </p:nvSpPr>
        <p:spPr>
          <a:xfrm>
            <a:off x="8892076" y="5039458"/>
            <a:ext cx="2313598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3900" b="1">
                <a:solidFill>
                  <a:srgbClr val="FFFFFF"/>
                </a:solidFill>
              </a:defRPr>
            </a:pPr>
            <a:r>
              <a:rPr lang="pt-BR" sz="3900" b="1" dirty="0">
                <a:solidFill>
                  <a:srgbClr val="FFFFFF"/>
                </a:solidFill>
              </a:rPr>
              <a:t>Resolução</a:t>
            </a:r>
            <a:r>
              <a:rPr sz="3900" b="1" dirty="0">
                <a:solidFill>
                  <a:srgbClr val="FFFFFF"/>
                </a:solidFill>
              </a:rPr>
              <a:t>54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C87D290-AFE6-F213-5FD4-A0DB2FE46174}"/>
              </a:ext>
            </a:extLst>
          </p:cNvPr>
          <p:cNvSpPr txBox="1"/>
          <p:nvPr/>
        </p:nvSpPr>
        <p:spPr>
          <a:xfrm>
            <a:off x="359508" y="598167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25" b="1">
                <a:solidFill>
                  <a:srgbClr val="5B6576"/>
                </a:solidFill>
              </a:defRPr>
            </a:pPr>
            <a:r>
              <a:rPr lang="pt-BR" sz="1800" b="1" dirty="0">
                <a:solidFill>
                  <a:srgbClr val="5B6576"/>
                </a:solidFill>
              </a:rPr>
              <a:t>Apresentação aos TAEs | IFSP</a:t>
            </a:r>
          </a:p>
        </p:txBody>
      </p:sp>
    </p:spTree>
    <p:extLst>
      <p:ext uri="{BB962C8B-B14F-4D97-AF65-F5344CB8AC3E}">
        <p14:creationId xmlns:p14="http://schemas.microsoft.com/office/powerpoint/2010/main" val="1807951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B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lose-top">
            <a:extLst>
              <a:ext uri="{FF2B5EF4-FFF2-40B4-BE49-F238E27FC236}">
                <a16:creationId xmlns:a16="http://schemas.microsoft.com/office/drawing/2014/main" id="{9442D2F9-27FB-48BD-8952-6CFCE37B3C5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71450"/>
          </a:xfrm>
          <a:prstGeom prst="rect">
            <a:avLst/>
          </a:prstGeom>
          <a:solidFill>
            <a:srgbClr val="F3A712"/>
          </a:solidFill>
          <a:ln w="0">
            <a:noFill/>
            <a:prstDash val="solid"/>
          </a:ln>
        </p:spPr>
      </p:sp>
      <p:sp>
        <p:nvSpPr>
          <p:cNvPr id="2" name="close-title">
            <a:extLst>
              <a:ext uri="{FF2B5EF4-FFF2-40B4-BE49-F238E27FC236}">
                <a16:creationId xmlns:a16="http://schemas.microsoft.com/office/drawing/2014/main" id="{28C3593F-1F53-464F-B6FD-222A3D8D05E2}"/>
              </a:ext>
            </a:extLst>
          </p:cNvPr>
          <p:cNvSpPr>
            <a:spLocks noGrp="1"/>
          </p:cNvSpPr>
          <p:nvPr/>
        </p:nvSpPr>
        <p:spPr>
          <a:xfrm>
            <a:off x="704850" y="723900"/>
            <a:ext cx="10763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3225" b="1">
                <a:solidFill>
                  <a:srgbClr val="FFFFFF"/>
                </a:solidFill>
              </a:defRPr>
            </a:pPr>
            <a:r>
              <a:rPr sz="3225" b="1">
                <a:solidFill>
                  <a:srgbClr val="FFFFFF"/>
                </a:solidFill>
              </a:rPr>
              <a:t>O debate não é contra saúde e bem-estar</a:t>
            </a:r>
          </a:p>
        </p:txBody>
      </p:sp>
      <p:sp>
        <p:nvSpPr>
          <p:cNvPr id="3" name="close-subtitle">
            <a:extLst>
              <a:ext uri="{FF2B5EF4-FFF2-40B4-BE49-F238E27FC236}">
                <a16:creationId xmlns:a16="http://schemas.microsoft.com/office/drawing/2014/main" id="{F6A853E9-2592-47A1-A92C-DA7CB32EA1DC}"/>
              </a:ext>
            </a:extLst>
          </p:cNvPr>
          <p:cNvSpPr>
            <a:spLocks noGrp="1"/>
          </p:cNvSpPr>
          <p:nvPr/>
        </p:nvSpPr>
        <p:spPr>
          <a:xfrm>
            <a:off x="1466850" y="1524000"/>
            <a:ext cx="9258300" cy="914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>
                <a:solidFill>
                  <a:srgbClr val="DCE8F7"/>
                </a:solidFill>
              </a:defRPr>
            </a:pPr>
            <a:r>
              <a:rPr sz="1800">
                <a:solidFill>
                  <a:srgbClr val="DCE8F7"/>
                </a:solidFill>
              </a:rPr>
              <a:t>É sobre como alterar uma política construída para qualificação sem reduzir direitos, fragmentar critérios ou afastar a participação da carreira.</a:t>
            </a:r>
          </a:p>
        </p:txBody>
      </p:sp>
      <p:sp>
        <p:nvSpPr>
          <p:cNvPr id="4" name="close-dot-0">
            <a:extLst>
              <a:ext uri="{FF2B5EF4-FFF2-40B4-BE49-F238E27FC236}">
                <a16:creationId xmlns:a16="http://schemas.microsoft.com/office/drawing/2014/main" id="{77998589-2B74-46F3-B7AB-5CC0032A28C0}"/>
              </a:ext>
            </a:extLst>
          </p:cNvPr>
          <p:cNvSpPr>
            <a:spLocks noGrp="1"/>
          </p:cNvSpPr>
          <p:nvPr/>
        </p:nvSpPr>
        <p:spPr>
          <a:xfrm>
            <a:off x="1714500" y="2886075"/>
            <a:ext cx="381000" cy="381000"/>
          </a:xfrm>
          <a:prstGeom prst="ellipse">
            <a:avLst/>
          </a:prstGeom>
          <a:solidFill>
            <a:srgbClr val="1BAA59"/>
          </a:solidFill>
          <a:ln w="0">
            <a:noFill/>
            <a:prstDash val="solid"/>
          </a:ln>
        </p:spPr>
      </p:sp>
      <p:sp>
        <p:nvSpPr>
          <p:cNvPr id="5" name="close-check-0">
            <a:extLst>
              <a:ext uri="{FF2B5EF4-FFF2-40B4-BE49-F238E27FC236}">
                <a16:creationId xmlns:a16="http://schemas.microsoft.com/office/drawing/2014/main" id="{DDF6EB7D-5090-4F19-B47D-7AAFF03A0054}"/>
              </a:ext>
            </a:extLst>
          </p:cNvPr>
          <p:cNvSpPr>
            <a:spLocks noGrp="1"/>
          </p:cNvSpPr>
          <p:nvPr/>
        </p:nvSpPr>
        <p:spPr>
          <a:xfrm>
            <a:off x="1714500" y="2857500"/>
            <a:ext cx="381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6" name="close-principle-0">
            <a:extLst>
              <a:ext uri="{FF2B5EF4-FFF2-40B4-BE49-F238E27FC236}">
                <a16:creationId xmlns:a16="http://schemas.microsoft.com/office/drawing/2014/main" id="{C55125FB-A0DB-41F0-82FD-B10EB8FC6AD6}"/>
              </a:ext>
            </a:extLst>
          </p:cNvPr>
          <p:cNvSpPr>
            <a:spLocks noGrp="1"/>
          </p:cNvSpPr>
          <p:nvPr/>
        </p:nvSpPr>
        <p:spPr>
          <a:xfrm>
            <a:off x="2343150" y="2828925"/>
            <a:ext cx="809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Preservar os avanços da Resolução nº 54/2019.</a:t>
            </a:r>
          </a:p>
        </p:txBody>
      </p:sp>
      <p:sp>
        <p:nvSpPr>
          <p:cNvPr id="7" name="close-dot-1">
            <a:extLst>
              <a:ext uri="{FF2B5EF4-FFF2-40B4-BE49-F238E27FC236}">
                <a16:creationId xmlns:a16="http://schemas.microsoft.com/office/drawing/2014/main" id="{D6DC9BBB-C50B-4A8E-AF39-F2F147D4707B}"/>
              </a:ext>
            </a:extLst>
          </p:cNvPr>
          <p:cNvSpPr>
            <a:spLocks noGrp="1"/>
          </p:cNvSpPr>
          <p:nvPr/>
        </p:nvSpPr>
        <p:spPr>
          <a:xfrm>
            <a:off x="1714500" y="3648075"/>
            <a:ext cx="381000" cy="381000"/>
          </a:xfrm>
          <a:prstGeom prst="ellipse">
            <a:avLst/>
          </a:prstGeom>
          <a:solidFill>
            <a:srgbClr val="F3A712"/>
          </a:solidFill>
          <a:ln w="0">
            <a:noFill/>
            <a:prstDash val="solid"/>
          </a:ln>
        </p:spPr>
      </p:sp>
      <p:sp>
        <p:nvSpPr>
          <p:cNvPr id="8" name="close-check-1">
            <a:extLst>
              <a:ext uri="{FF2B5EF4-FFF2-40B4-BE49-F238E27FC236}">
                <a16:creationId xmlns:a16="http://schemas.microsoft.com/office/drawing/2014/main" id="{CA58C5F0-A308-4443-8902-3F49EAE2F565}"/>
              </a:ext>
            </a:extLst>
          </p:cNvPr>
          <p:cNvSpPr>
            <a:spLocks noGrp="1"/>
          </p:cNvSpPr>
          <p:nvPr/>
        </p:nvSpPr>
        <p:spPr>
          <a:xfrm>
            <a:off x="1714500" y="3619500"/>
            <a:ext cx="381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9" name="close-principle-1">
            <a:extLst>
              <a:ext uri="{FF2B5EF4-FFF2-40B4-BE49-F238E27FC236}">
                <a16:creationId xmlns:a16="http://schemas.microsoft.com/office/drawing/2014/main" id="{91B78535-013C-46A3-8939-5740D38FB1C3}"/>
              </a:ext>
            </a:extLst>
          </p:cNvPr>
          <p:cNvSpPr>
            <a:spLocks noGrp="1"/>
          </p:cNvSpPr>
          <p:nvPr/>
        </p:nvSpPr>
        <p:spPr>
          <a:xfrm>
            <a:off x="2343150" y="3590925"/>
            <a:ext cx="809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Separar ampliação de direitos de novas restrições e penalidades.</a:t>
            </a:r>
          </a:p>
        </p:txBody>
      </p:sp>
      <p:sp>
        <p:nvSpPr>
          <p:cNvPr id="10" name="close-dot-2">
            <a:extLst>
              <a:ext uri="{FF2B5EF4-FFF2-40B4-BE49-F238E27FC236}">
                <a16:creationId xmlns:a16="http://schemas.microsoft.com/office/drawing/2014/main" id="{2F06607F-8032-4133-AC47-ED14DADAE5F6}"/>
              </a:ext>
            </a:extLst>
          </p:cNvPr>
          <p:cNvSpPr>
            <a:spLocks noGrp="1"/>
          </p:cNvSpPr>
          <p:nvPr/>
        </p:nvSpPr>
        <p:spPr>
          <a:xfrm>
            <a:off x="1714500" y="4410075"/>
            <a:ext cx="381000" cy="381000"/>
          </a:xfrm>
          <a:prstGeom prst="ellipse">
            <a:avLst/>
          </a:prstGeom>
          <a:solidFill>
            <a:srgbClr val="D72638"/>
          </a:solidFill>
          <a:ln w="0">
            <a:noFill/>
            <a:prstDash val="solid"/>
          </a:ln>
        </p:spPr>
      </p:sp>
      <p:sp>
        <p:nvSpPr>
          <p:cNvPr id="11" name="close-check-2">
            <a:extLst>
              <a:ext uri="{FF2B5EF4-FFF2-40B4-BE49-F238E27FC236}">
                <a16:creationId xmlns:a16="http://schemas.microsoft.com/office/drawing/2014/main" id="{87FD8DFF-781E-4624-B9EE-9E4AB1560935}"/>
              </a:ext>
            </a:extLst>
          </p:cNvPr>
          <p:cNvSpPr>
            <a:spLocks noGrp="1"/>
          </p:cNvSpPr>
          <p:nvPr/>
        </p:nvSpPr>
        <p:spPr>
          <a:xfrm>
            <a:off x="1714500" y="4381500"/>
            <a:ext cx="381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12" name="close-principle-2">
            <a:extLst>
              <a:ext uri="{FF2B5EF4-FFF2-40B4-BE49-F238E27FC236}">
                <a16:creationId xmlns:a16="http://schemas.microsoft.com/office/drawing/2014/main" id="{A6A7F35D-6CE1-4E8A-8748-006E7C1DC581}"/>
              </a:ext>
            </a:extLst>
          </p:cNvPr>
          <p:cNvSpPr>
            <a:spLocks noGrp="1"/>
          </p:cNvSpPr>
          <p:nvPr/>
        </p:nvSpPr>
        <p:spPr>
          <a:xfrm>
            <a:off x="2343150" y="4352925"/>
            <a:ext cx="809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Garantir participação formal da CIS, dos TAEs e das instâncias coletivas.</a:t>
            </a:r>
          </a:p>
        </p:txBody>
      </p:sp>
      <p:sp>
        <p:nvSpPr>
          <p:cNvPr id="13" name="close-callout">
            <a:extLst>
              <a:ext uri="{FF2B5EF4-FFF2-40B4-BE49-F238E27FC236}">
                <a16:creationId xmlns:a16="http://schemas.microsoft.com/office/drawing/2014/main" id="{E2FF4D43-A78E-45F7-9D2A-0EE6153007FB}"/>
              </a:ext>
            </a:extLst>
          </p:cNvPr>
          <p:cNvSpPr>
            <a:spLocks noGrp="1"/>
          </p:cNvSpPr>
          <p:nvPr/>
        </p:nvSpPr>
        <p:spPr>
          <a:xfrm>
            <a:off x="1219200" y="5467350"/>
            <a:ext cx="9753600" cy="781050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14" name="close-callout-text">
            <a:extLst>
              <a:ext uri="{FF2B5EF4-FFF2-40B4-BE49-F238E27FC236}">
                <a16:creationId xmlns:a16="http://schemas.microsoft.com/office/drawing/2014/main" id="{5814031D-7AEE-4363-9D68-9E9152239C19}"/>
              </a:ext>
            </a:extLst>
          </p:cNvPr>
          <p:cNvSpPr>
            <a:spLocks noGrp="1"/>
          </p:cNvSpPr>
          <p:nvPr/>
        </p:nvSpPr>
        <p:spPr>
          <a:xfrm>
            <a:off x="1524000" y="5638800"/>
            <a:ext cx="9144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0B2B5A"/>
                </a:solidFill>
              </a:defRPr>
            </a:pPr>
            <a:r>
              <a:rPr sz="1800" b="1">
                <a:solidFill>
                  <a:srgbClr val="0B2B5A"/>
                </a:solidFill>
              </a:rPr>
              <a:t>NENHUMA ALTERAÇÃO DA RESOLUÇÃO Nº 54/2019 SEM DEBATE COM A COMUNIDADE</a:t>
            </a:r>
          </a:p>
        </p:txBody>
      </p:sp>
    </p:spTree>
    <p:extLst>
      <p:ext uri="{BB962C8B-B14F-4D97-AF65-F5344CB8AC3E}">
        <p14:creationId xmlns:p14="http://schemas.microsoft.com/office/powerpoint/2010/main" val="1062671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op-accent">
            <a:extLst>
              <a:ext uri="{FF2B5EF4-FFF2-40B4-BE49-F238E27FC236}">
                <a16:creationId xmlns:a16="http://schemas.microsoft.com/office/drawing/2014/main" id="{92ECC86C-FB41-4438-B6C4-C791AC70BA7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52400"/>
          </a:xfrm>
          <a:prstGeom prst="rect">
            <a:avLst/>
          </a:prstGeom>
          <a:solidFill>
            <a:srgbClr val="1769AA"/>
          </a:solidFill>
          <a:ln w="0">
            <a:noFill/>
            <a:prstDash val="solid"/>
          </a:ln>
        </p:spPr>
      </p:sp>
      <p:sp>
        <p:nvSpPr>
          <p:cNvPr id="2" name="section-label">
            <a:extLst>
              <a:ext uri="{FF2B5EF4-FFF2-40B4-BE49-F238E27FC236}">
                <a16:creationId xmlns:a16="http://schemas.microsoft.com/office/drawing/2014/main" id="{B6FB3604-CF12-4839-A115-8C66B49E172C}"/>
              </a:ext>
            </a:extLst>
          </p:cNvPr>
          <p:cNvSpPr>
            <a:spLocks noGrp="1"/>
          </p:cNvSpPr>
          <p:nvPr/>
        </p:nvSpPr>
        <p:spPr>
          <a:xfrm>
            <a:off x="609600" y="361950"/>
            <a:ext cx="3048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1769AA"/>
                </a:solidFill>
              </a:defRPr>
            </a:pPr>
            <a:r>
              <a:rPr sz="2000" b="1" dirty="0">
                <a:solidFill>
                  <a:srgbClr val="1769AA"/>
                </a:solidFill>
              </a:rPr>
              <a:t>HISTÓRICO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:a16="http://schemas.microsoft.com/office/drawing/2014/main" id="{45D089A3-6FA4-45BC-94FC-2C5E1F1E7374}"/>
              </a:ext>
            </a:extLst>
          </p:cNvPr>
          <p:cNvSpPr>
            <a:spLocks noGrp="1"/>
          </p:cNvSpPr>
          <p:nvPr/>
        </p:nvSpPr>
        <p:spPr>
          <a:xfrm>
            <a:off x="609600" y="685800"/>
            <a:ext cx="109728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925" b="1">
                <a:solidFill>
                  <a:srgbClr val="0B2B5A"/>
                </a:solidFill>
              </a:defRPr>
            </a:pPr>
            <a:r>
              <a:rPr sz="2925" b="1">
                <a:solidFill>
                  <a:srgbClr val="0B2B5A"/>
                </a:solidFill>
              </a:rPr>
              <a:t>A Resolução nº 54 é resultado de uma construção histórica</a:t>
            </a:r>
          </a:p>
        </p:txBody>
      </p:sp>
      <p:sp>
        <p:nvSpPr>
          <p:cNvPr id="4" name="timeline-line">
            <a:extLst>
              <a:ext uri="{FF2B5EF4-FFF2-40B4-BE49-F238E27FC236}">
                <a16:creationId xmlns:a16="http://schemas.microsoft.com/office/drawing/2014/main" id="{507967BC-0420-4532-8413-7E6EBB9541A2}"/>
              </a:ext>
            </a:extLst>
          </p:cNvPr>
          <p:cNvSpPr>
            <a:spLocks noGrp="1"/>
          </p:cNvSpPr>
          <p:nvPr/>
        </p:nvSpPr>
        <p:spPr>
          <a:xfrm>
            <a:off x="1162050" y="3124200"/>
            <a:ext cx="9525000" cy="47625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</p:sp>
      <p:sp>
        <p:nvSpPr>
          <p:cNvPr id="5" name="year-dot-2012">
            <a:extLst>
              <a:ext uri="{FF2B5EF4-FFF2-40B4-BE49-F238E27FC236}">
                <a16:creationId xmlns:a16="http://schemas.microsoft.com/office/drawing/2014/main" id="{0590E8E8-B741-4CFC-AC25-F4C8C9E9A600}"/>
              </a:ext>
            </a:extLst>
          </p:cNvPr>
          <p:cNvSpPr>
            <a:spLocks noGrp="1"/>
          </p:cNvSpPr>
          <p:nvPr/>
        </p:nvSpPr>
        <p:spPr>
          <a:xfrm>
            <a:off x="1428750" y="2914650"/>
            <a:ext cx="476250" cy="476250"/>
          </a:xfrm>
          <a:prstGeom prst="ellipse">
            <a:avLst/>
          </a:prstGeom>
          <a:solidFill>
            <a:srgbClr val="073577"/>
          </a:solidFill>
          <a:ln w="28575">
            <a:solidFill>
              <a:srgbClr val="FFFFFF"/>
            </a:solidFill>
            <a:prstDash val="solid"/>
          </a:ln>
        </p:spPr>
      </p:sp>
      <p:sp>
        <p:nvSpPr>
          <p:cNvPr id="6" name="year-2012">
            <a:extLst>
              <a:ext uri="{FF2B5EF4-FFF2-40B4-BE49-F238E27FC236}">
                <a16:creationId xmlns:a16="http://schemas.microsoft.com/office/drawing/2014/main" id="{061800C8-4200-4F2B-AF06-A357ACA4B2D8}"/>
              </a:ext>
            </a:extLst>
          </p:cNvPr>
          <p:cNvSpPr>
            <a:spLocks noGrp="1"/>
          </p:cNvSpPr>
          <p:nvPr/>
        </p:nvSpPr>
        <p:spPr>
          <a:xfrm>
            <a:off x="1162050" y="1981200"/>
            <a:ext cx="10287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025" b="1">
                <a:solidFill>
                  <a:srgbClr val="073577"/>
                </a:solidFill>
              </a:defRPr>
            </a:pPr>
            <a:r>
              <a:rPr sz="2025" b="1">
                <a:solidFill>
                  <a:srgbClr val="073577"/>
                </a:solidFill>
              </a:rPr>
              <a:t>2012</a:t>
            </a:r>
          </a:p>
        </p:txBody>
      </p:sp>
      <p:sp>
        <p:nvSpPr>
          <p:cNvPr id="7" name="head-2012">
            <a:extLst>
              <a:ext uri="{FF2B5EF4-FFF2-40B4-BE49-F238E27FC236}">
                <a16:creationId xmlns:a16="http://schemas.microsoft.com/office/drawing/2014/main" id="{4C98ECD1-FF20-4A6D-AC6B-13BAB36F6DE9}"/>
              </a:ext>
            </a:extLst>
          </p:cNvPr>
          <p:cNvSpPr>
            <a:spLocks noGrp="1"/>
          </p:cNvSpPr>
          <p:nvPr/>
        </p:nvSpPr>
        <p:spPr>
          <a:xfrm>
            <a:off x="647700" y="3600450"/>
            <a:ext cx="20383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00" b="1">
                <a:solidFill>
                  <a:srgbClr val="0B2B5A"/>
                </a:solidFill>
              </a:defRPr>
            </a:pPr>
            <a:r>
              <a:rPr sz="1500" b="1">
                <a:solidFill>
                  <a:srgbClr val="0B2B5A"/>
                </a:solidFill>
              </a:rPr>
              <a:t>Resolução nº 690</a:t>
            </a:r>
          </a:p>
        </p:txBody>
      </p:sp>
      <p:sp>
        <p:nvSpPr>
          <p:cNvPr id="8" name="body-2012">
            <a:extLst>
              <a:ext uri="{FF2B5EF4-FFF2-40B4-BE49-F238E27FC236}">
                <a16:creationId xmlns:a16="http://schemas.microsoft.com/office/drawing/2014/main" id="{E1F7CD74-BC45-4E6F-A03A-EFEB7A84EE63}"/>
              </a:ext>
            </a:extLst>
          </p:cNvPr>
          <p:cNvSpPr>
            <a:spLocks noGrp="1"/>
          </p:cNvSpPr>
          <p:nvPr/>
        </p:nvSpPr>
        <p:spPr>
          <a:xfrm>
            <a:off x="581025" y="4104542"/>
            <a:ext cx="21907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75">
                <a:solidFill>
                  <a:srgbClr val="5B6576"/>
                </a:solidFill>
              </a:defRPr>
            </a:pPr>
            <a:r>
              <a:rPr sz="1275" dirty="0" err="1">
                <a:solidFill>
                  <a:srgbClr val="5B6576"/>
                </a:solidFill>
              </a:rPr>
              <a:t>Oito</a:t>
            </a:r>
            <a:r>
              <a:rPr sz="1275" dirty="0">
                <a:solidFill>
                  <a:srgbClr val="5B6576"/>
                </a:solidFill>
              </a:rPr>
              <a:t> horas para autocapacitação.</a:t>
            </a:r>
          </a:p>
        </p:txBody>
      </p:sp>
      <p:sp>
        <p:nvSpPr>
          <p:cNvPr id="9" name="year-dot-2019">
            <a:extLst>
              <a:ext uri="{FF2B5EF4-FFF2-40B4-BE49-F238E27FC236}">
                <a16:creationId xmlns:a16="http://schemas.microsoft.com/office/drawing/2014/main" id="{16436F54-BCBF-4B8E-B513-4E11E9957328}"/>
              </a:ext>
            </a:extLst>
          </p:cNvPr>
          <p:cNvSpPr>
            <a:spLocks noGrp="1"/>
          </p:cNvSpPr>
          <p:nvPr/>
        </p:nvSpPr>
        <p:spPr>
          <a:xfrm>
            <a:off x="4095750" y="2914650"/>
            <a:ext cx="476250" cy="476250"/>
          </a:xfrm>
          <a:prstGeom prst="ellipse">
            <a:avLst/>
          </a:prstGeom>
          <a:solidFill>
            <a:srgbClr val="073577"/>
          </a:solidFill>
          <a:ln w="28575">
            <a:solidFill>
              <a:srgbClr val="FFFFFF"/>
            </a:solidFill>
            <a:prstDash val="solid"/>
          </a:ln>
        </p:spPr>
      </p:sp>
      <p:sp>
        <p:nvSpPr>
          <p:cNvPr id="10" name="year-2019">
            <a:extLst>
              <a:ext uri="{FF2B5EF4-FFF2-40B4-BE49-F238E27FC236}">
                <a16:creationId xmlns:a16="http://schemas.microsoft.com/office/drawing/2014/main" id="{B2B0A808-2E94-43E2-8D57-DE309F728830}"/>
              </a:ext>
            </a:extLst>
          </p:cNvPr>
          <p:cNvSpPr>
            <a:spLocks noGrp="1"/>
          </p:cNvSpPr>
          <p:nvPr/>
        </p:nvSpPr>
        <p:spPr>
          <a:xfrm>
            <a:off x="3829050" y="1981200"/>
            <a:ext cx="10287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025" b="1">
                <a:solidFill>
                  <a:srgbClr val="073577"/>
                </a:solidFill>
              </a:defRPr>
            </a:pPr>
            <a:r>
              <a:rPr sz="2025" b="1">
                <a:solidFill>
                  <a:srgbClr val="073577"/>
                </a:solidFill>
              </a:rPr>
              <a:t>2019</a:t>
            </a:r>
          </a:p>
        </p:txBody>
      </p:sp>
      <p:sp>
        <p:nvSpPr>
          <p:cNvPr id="11" name="head-2019">
            <a:extLst>
              <a:ext uri="{FF2B5EF4-FFF2-40B4-BE49-F238E27FC236}">
                <a16:creationId xmlns:a16="http://schemas.microsoft.com/office/drawing/2014/main" id="{0A2FA2B0-FB59-4070-B969-F519009FF9AF}"/>
              </a:ext>
            </a:extLst>
          </p:cNvPr>
          <p:cNvSpPr>
            <a:spLocks noGrp="1"/>
          </p:cNvSpPr>
          <p:nvPr/>
        </p:nvSpPr>
        <p:spPr>
          <a:xfrm>
            <a:off x="3314700" y="3600450"/>
            <a:ext cx="20383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00" b="1">
                <a:solidFill>
                  <a:srgbClr val="0B2B5A"/>
                </a:solidFill>
              </a:defRPr>
            </a:pPr>
            <a:r>
              <a:rPr sz="1500" b="1">
                <a:solidFill>
                  <a:srgbClr val="0B2B5A"/>
                </a:solidFill>
              </a:rPr>
              <a:t>Resolução nº 54</a:t>
            </a:r>
          </a:p>
        </p:txBody>
      </p:sp>
      <p:sp>
        <p:nvSpPr>
          <p:cNvPr id="12" name="body-2019">
            <a:extLst>
              <a:ext uri="{FF2B5EF4-FFF2-40B4-BE49-F238E27FC236}">
                <a16:creationId xmlns:a16="http://schemas.microsoft.com/office/drawing/2014/main" id="{7DFA7B61-8F61-442B-B49A-D0EF6284CF43}"/>
              </a:ext>
            </a:extLst>
          </p:cNvPr>
          <p:cNvSpPr>
            <a:spLocks noGrp="1"/>
          </p:cNvSpPr>
          <p:nvPr/>
        </p:nvSpPr>
        <p:spPr>
          <a:xfrm>
            <a:off x="3238500" y="4108938"/>
            <a:ext cx="21907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75">
                <a:solidFill>
                  <a:srgbClr val="5B6576"/>
                </a:solidFill>
              </a:defRPr>
            </a:pPr>
            <a:r>
              <a:rPr sz="1275" dirty="0">
                <a:solidFill>
                  <a:srgbClr val="5B6576"/>
                </a:solidFill>
              </a:rPr>
              <a:t>CISTA </a:t>
            </a:r>
            <a:r>
              <a:rPr sz="1275" dirty="0" err="1">
                <a:solidFill>
                  <a:srgbClr val="5B6576"/>
                </a:solidFill>
              </a:rPr>
              <a:t>analisa</a:t>
            </a:r>
            <a:r>
              <a:rPr sz="1275" dirty="0">
                <a:solidFill>
                  <a:srgbClr val="5B6576"/>
                </a:solidFill>
              </a:rPr>
              <a:t> e </a:t>
            </a:r>
            <a:r>
              <a:rPr sz="1275" dirty="0" err="1">
                <a:solidFill>
                  <a:srgbClr val="5B6576"/>
                </a:solidFill>
              </a:rPr>
              <a:t>divulga</a:t>
            </a:r>
            <a:r>
              <a:rPr sz="1275" dirty="0">
                <a:solidFill>
                  <a:srgbClr val="5B6576"/>
                </a:solidFill>
              </a:rPr>
              <a:t>; </a:t>
            </a:r>
            <a:r>
              <a:rPr sz="1275" dirty="0" err="1">
                <a:solidFill>
                  <a:srgbClr val="5B6576"/>
                </a:solidFill>
              </a:rPr>
              <a:t>Consup</a:t>
            </a:r>
            <a:r>
              <a:rPr sz="1275" dirty="0">
                <a:solidFill>
                  <a:srgbClr val="5B6576"/>
                </a:solidFill>
              </a:rPr>
              <a:t> </a:t>
            </a:r>
            <a:r>
              <a:rPr sz="1275" dirty="0" err="1">
                <a:solidFill>
                  <a:srgbClr val="5B6576"/>
                </a:solidFill>
              </a:rPr>
              <a:t>aprova</a:t>
            </a:r>
            <a:r>
              <a:rPr sz="1275" dirty="0">
                <a:solidFill>
                  <a:srgbClr val="5B6576"/>
                </a:solidFill>
              </a:rPr>
              <a:t> a norma.</a:t>
            </a:r>
          </a:p>
        </p:txBody>
      </p:sp>
      <p:sp>
        <p:nvSpPr>
          <p:cNvPr id="13" name="year-dot-2021">
            <a:extLst>
              <a:ext uri="{FF2B5EF4-FFF2-40B4-BE49-F238E27FC236}">
                <a16:creationId xmlns:a16="http://schemas.microsoft.com/office/drawing/2014/main" id="{E89DF160-3299-48A3-BE63-2D4B663E8F6C}"/>
              </a:ext>
            </a:extLst>
          </p:cNvPr>
          <p:cNvSpPr>
            <a:spLocks noGrp="1"/>
          </p:cNvSpPr>
          <p:nvPr/>
        </p:nvSpPr>
        <p:spPr>
          <a:xfrm>
            <a:off x="6762750" y="2914650"/>
            <a:ext cx="476250" cy="476250"/>
          </a:xfrm>
          <a:prstGeom prst="ellipse">
            <a:avLst/>
          </a:prstGeom>
          <a:solidFill>
            <a:srgbClr val="073577"/>
          </a:solidFill>
          <a:ln w="28575">
            <a:solidFill>
              <a:srgbClr val="FFFFFF"/>
            </a:solidFill>
            <a:prstDash val="solid"/>
          </a:ln>
        </p:spPr>
      </p:sp>
      <p:sp>
        <p:nvSpPr>
          <p:cNvPr id="14" name="year-2021">
            <a:extLst>
              <a:ext uri="{FF2B5EF4-FFF2-40B4-BE49-F238E27FC236}">
                <a16:creationId xmlns:a16="http://schemas.microsoft.com/office/drawing/2014/main" id="{99CCF002-77D8-4EEC-A821-2DC3986FB29A}"/>
              </a:ext>
            </a:extLst>
          </p:cNvPr>
          <p:cNvSpPr>
            <a:spLocks noGrp="1"/>
          </p:cNvSpPr>
          <p:nvPr/>
        </p:nvSpPr>
        <p:spPr>
          <a:xfrm>
            <a:off x="6496050" y="1981200"/>
            <a:ext cx="10287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025" b="1">
                <a:solidFill>
                  <a:srgbClr val="073577"/>
                </a:solidFill>
              </a:defRPr>
            </a:pPr>
            <a:r>
              <a:rPr sz="2025" b="1">
                <a:solidFill>
                  <a:srgbClr val="073577"/>
                </a:solidFill>
              </a:rPr>
              <a:t>2021</a:t>
            </a:r>
          </a:p>
        </p:txBody>
      </p:sp>
      <p:sp>
        <p:nvSpPr>
          <p:cNvPr id="15" name="head-2021">
            <a:extLst>
              <a:ext uri="{FF2B5EF4-FFF2-40B4-BE49-F238E27FC236}">
                <a16:creationId xmlns:a16="http://schemas.microsoft.com/office/drawing/2014/main" id="{A72F3EF5-9A11-4392-97B7-9AB0356091CE}"/>
              </a:ext>
            </a:extLst>
          </p:cNvPr>
          <p:cNvSpPr>
            <a:spLocks noGrp="1"/>
          </p:cNvSpPr>
          <p:nvPr/>
        </p:nvSpPr>
        <p:spPr>
          <a:xfrm>
            <a:off x="5981700" y="3600450"/>
            <a:ext cx="20383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00" b="1">
                <a:solidFill>
                  <a:srgbClr val="0B2B5A"/>
                </a:solidFill>
              </a:defRPr>
            </a:pPr>
            <a:r>
              <a:rPr sz="1500" b="1">
                <a:solidFill>
                  <a:srgbClr val="0B2B5A"/>
                </a:solidFill>
              </a:rPr>
              <a:t>Portaria nº 2.530</a:t>
            </a:r>
          </a:p>
        </p:txBody>
      </p:sp>
      <p:sp>
        <p:nvSpPr>
          <p:cNvPr id="16" name="body-2021">
            <a:extLst>
              <a:ext uri="{FF2B5EF4-FFF2-40B4-BE49-F238E27FC236}">
                <a16:creationId xmlns:a16="http://schemas.microsoft.com/office/drawing/2014/main" id="{2711E3B2-3D0A-4A85-8E9A-381CB56057D4}"/>
              </a:ext>
            </a:extLst>
          </p:cNvPr>
          <p:cNvSpPr>
            <a:spLocks noGrp="1"/>
          </p:cNvSpPr>
          <p:nvPr/>
        </p:nvSpPr>
        <p:spPr>
          <a:xfrm>
            <a:off x="5915025" y="4104542"/>
            <a:ext cx="21907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75">
                <a:solidFill>
                  <a:srgbClr val="5B6576"/>
                </a:solidFill>
              </a:defRPr>
            </a:pPr>
            <a:r>
              <a:rPr sz="1275" dirty="0">
                <a:solidFill>
                  <a:srgbClr val="5B6576"/>
                </a:solidFill>
              </a:rPr>
              <a:t>Altera </a:t>
            </a:r>
            <a:r>
              <a:rPr sz="1275" dirty="0" err="1">
                <a:solidFill>
                  <a:srgbClr val="5B6576"/>
                </a:solidFill>
              </a:rPr>
              <a:t>dispositivos</a:t>
            </a:r>
            <a:r>
              <a:rPr sz="1275" dirty="0">
                <a:solidFill>
                  <a:srgbClr val="5B6576"/>
                </a:solidFill>
              </a:rPr>
              <a:t> da </a:t>
            </a:r>
            <a:r>
              <a:rPr sz="1275" dirty="0" err="1">
                <a:solidFill>
                  <a:srgbClr val="5B6576"/>
                </a:solidFill>
              </a:rPr>
              <a:t>resolução</a:t>
            </a:r>
            <a:r>
              <a:rPr sz="1275" dirty="0">
                <a:solidFill>
                  <a:srgbClr val="5B6576"/>
                </a:solidFill>
              </a:rPr>
              <a:t>.</a:t>
            </a:r>
          </a:p>
        </p:txBody>
      </p:sp>
      <p:sp>
        <p:nvSpPr>
          <p:cNvPr id="17" name="year-dot-2026">
            <a:extLst>
              <a:ext uri="{FF2B5EF4-FFF2-40B4-BE49-F238E27FC236}">
                <a16:creationId xmlns:a16="http://schemas.microsoft.com/office/drawing/2014/main" id="{959DB7F8-EFAE-4EF9-901A-FE8D5C7BE3F0}"/>
              </a:ext>
            </a:extLst>
          </p:cNvPr>
          <p:cNvSpPr>
            <a:spLocks noGrp="1"/>
          </p:cNvSpPr>
          <p:nvPr/>
        </p:nvSpPr>
        <p:spPr>
          <a:xfrm>
            <a:off x="9429750" y="2914650"/>
            <a:ext cx="476250" cy="476250"/>
          </a:xfrm>
          <a:prstGeom prst="ellipse">
            <a:avLst/>
          </a:prstGeom>
          <a:solidFill>
            <a:srgbClr val="073577"/>
          </a:solidFill>
          <a:ln w="28575">
            <a:solidFill>
              <a:srgbClr val="FFFFFF"/>
            </a:solidFill>
            <a:prstDash val="solid"/>
          </a:ln>
        </p:spPr>
      </p:sp>
      <p:sp>
        <p:nvSpPr>
          <p:cNvPr id="18" name="year-2026">
            <a:extLst>
              <a:ext uri="{FF2B5EF4-FFF2-40B4-BE49-F238E27FC236}">
                <a16:creationId xmlns:a16="http://schemas.microsoft.com/office/drawing/2014/main" id="{EDFCB6C4-98B8-4FF6-933F-505015F24A90}"/>
              </a:ext>
            </a:extLst>
          </p:cNvPr>
          <p:cNvSpPr>
            <a:spLocks noGrp="1"/>
          </p:cNvSpPr>
          <p:nvPr/>
        </p:nvSpPr>
        <p:spPr>
          <a:xfrm>
            <a:off x="9163050" y="1981200"/>
            <a:ext cx="10287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025" b="1">
                <a:solidFill>
                  <a:srgbClr val="073577"/>
                </a:solidFill>
              </a:defRPr>
            </a:pPr>
            <a:r>
              <a:rPr sz="2025" b="1">
                <a:solidFill>
                  <a:srgbClr val="073577"/>
                </a:solidFill>
              </a:rPr>
              <a:t>2026</a:t>
            </a:r>
          </a:p>
        </p:txBody>
      </p:sp>
      <p:sp>
        <p:nvSpPr>
          <p:cNvPr id="19" name="head-2026">
            <a:extLst>
              <a:ext uri="{FF2B5EF4-FFF2-40B4-BE49-F238E27FC236}">
                <a16:creationId xmlns:a16="http://schemas.microsoft.com/office/drawing/2014/main" id="{77F42F7B-89A3-4BD7-8DF2-3A47D80AE184}"/>
              </a:ext>
            </a:extLst>
          </p:cNvPr>
          <p:cNvSpPr>
            <a:spLocks noGrp="1"/>
          </p:cNvSpPr>
          <p:nvPr/>
        </p:nvSpPr>
        <p:spPr>
          <a:xfrm>
            <a:off x="8648700" y="3600450"/>
            <a:ext cx="20383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00" b="1">
                <a:solidFill>
                  <a:srgbClr val="0B2B5A"/>
                </a:solidFill>
              </a:defRPr>
            </a:pPr>
            <a:r>
              <a:rPr sz="1500" b="1">
                <a:solidFill>
                  <a:srgbClr val="0B2B5A"/>
                </a:solidFill>
              </a:rPr>
              <a:t>Nova minuta</a:t>
            </a:r>
          </a:p>
        </p:txBody>
      </p:sp>
      <p:sp>
        <p:nvSpPr>
          <p:cNvPr id="20" name="body-2026">
            <a:extLst>
              <a:ext uri="{FF2B5EF4-FFF2-40B4-BE49-F238E27FC236}">
                <a16:creationId xmlns:a16="http://schemas.microsoft.com/office/drawing/2014/main" id="{2F443288-D4FC-4D20-AA4A-65799C0E0B0A}"/>
              </a:ext>
            </a:extLst>
          </p:cNvPr>
          <p:cNvSpPr>
            <a:spLocks noGrp="1"/>
          </p:cNvSpPr>
          <p:nvPr/>
        </p:nvSpPr>
        <p:spPr>
          <a:xfrm>
            <a:off x="8582025" y="4071937"/>
            <a:ext cx="21907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75">
                <a:solidFill>
                  <a:srgbClr val="5B6576"/>
                </a:solidFill>
              </a:defRPr>
            </a:pPr>
            <a:r>
              <a:rPr sz="1275" dirty="0">
                <a:solidFill>
                  <a:srgbClr val="5B6576"/>
                </a:solidFill>
              </a:rPr>
              <a:t>Muda </a:t>
            </a:r>
            <a:r>
              <a:rPr sz="1275" dirty="0" err="1">
                <a:solidFill>
                  <a:srgbClr val="5B6576"/>
                </a:solidFill>
              </a:rPr>
              <a:t>objeto</a:t>
            </a:r>
            <a:r>
              <a:rPr sz="1275" dirty="0">
                <a:solidFill>
                  <a:srgbClr val="5B6576"/>
                </a:solidFill>
              </a:rPr>
              <a:t>, </a:t>
            </a:r>
            <a:r>
              <a:rPr sz="1275" dirty="0" err="1">
                <a:solidFill>
                  <a:srgbClr val="5B6576"/>
                </a:solidFill>
              </a:rPr>
              <a:t>critérios</a:t>
            </a:r>
            <a:r>
              <a:rPr sz="1275" dirty="0">
                <a:solidFill>
                  <a:srgbClr val="5B6576"/>
                </a:solidFill>
              </a:rPr>
              <a:t> e </a:t>
            </a:r>
            <a:r>
              <a:rPr sz="1275" dirty="0" err="1">
                <a:solidFill>
                  <a:srgbClr val="5B6576"/>
                </a:solidFill>
              </a:rPr>
              <a:t>restrições</a:t>
            </a:r>
            <a:r>
              <a:rPr sz="1275" dirty="0">
                <a:solidFill>
                  <a:srgbClr val="5B6576"/>
                </a:solidFill>
              </a:rPr>
              <a:t>.</a:t>
            </a:r>
          </a:p>
        </p:txBody>
      </p:sp>
      <p:sp>
        <p:nvSpPr>
          <p:cNvPr id="21" name="history-callout">
            <a:extLst>
              <a:ext uri="{FF2B5EF4-FFF2-40B4-BE49-F238E27FC236}">
                <a16:creationId xmlns:a16="http://schemas.microsoft.com/office/drawing/2014/main" id="{CF90B476-E11D-4559-80AF-EB5A7BEED716}"/>
              </a:ext>
            </a:extLst>
          </p:cNvPr>
          <p:cNvSpPr>
            <a:spLocks noGrp="1"/>
          </p:cNvSpPr>
          <p:nvPr/>
        </p:nvSpPr>
        <p:spPr>
          <a:xfrm>
            <a:off x="1885950" y="5219700"/>
            <a:ext cx="8420100" cy="781050"/>
          </a:xfrm>
          <a:prstGeom prst="roundRect">
            <a:avLst>
              <a:gd name="adj" fmla="val 9756"/>
            </a:avLst>
          </a:prstGeom>
          <a:solidFill>
            <a:srgbClr val="EAF2FB"/>
          </a:solidFill>
          <a:ln w="9525">
            <a:solidFill>
              <a:srgbClr val="D7DEE8"/>
            </a:solidFill>
            <a:prstDash val="solid"/>
          </a:ln>
        </p:spPr>
      </p:sp>
      <p:sp>
        <p:nvSpPr>
          <p:cNvPr id="22" name="history-callout-text">
            <a:extLst>
              <a:ext uri="{FF2B5EF4-FFF2-40B4-BE49-F238E27FC236}">
                <a16:creationId xmlns:a16="http://schemas.microsoft.com/office/drawing/2014/main" id="{B5D951F6-AF72-4740-B690-D27760AACA51}"/>
              </a:ext>
            </a:extLst>
          </p:cNvPr>
          <p:cNvSpPr>
            <a:spLocks noGrp="1"/>
          </p:cNvSpPr>
          <p:nvPr/>
        </p:nvSpPr>
        <p:spPr>
          <a:xfrm>
            <a:off x="2016369" y="5343525"/>
            <a:ext cx="8175381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75" b="1">
                <a:solidFill>
                  <a:srgbClr val="0B2B5A"/>
                </a:solidFill>
              </a:defRPr>
            </a:pPr>
            <a:r>
              <a:rPr sz="1575" b="1" dirty="0">
                <a:solidFill>
                  <a:srgbClr val="0B2B5A"/>
                </a:solidFill>
              </a:rPr>
              <a:t>A </a:t>
            </a:r>
            <a:r>
              <a:rPr sz="1575" b="1" dirty="0" err="1">
                <a:solidFill>
                  <a:srgbClr val="0B2B5A"/>
                </a:solidFill>
              </a:rPr>
              <a:t>política</a:t>
            </a:r>
            <a:r>
              <a:rPr sz="1575" b="1" dirty="0">
                <a:solidFill>
                  <a:srgbClr val="0B2B5A"/>
                </a:solidFill>
              </a:rPr>
              <a:t> </a:t>
            </a:r>
            <a:r>
              <a:rPr sz="1575" b="1" dirty="0" err="1">
                <a:solidFill>
                  <a:srgbClr val="0B2B5A"/>
                </a:solidFill>
              </a:rPr>
              <a:t>não</a:t>
            </a:r>
            <a:r>
              <a:rPr sz="1575" b="1" dirty="0">
                <a:solidFill>
                  <a:srgbClr val="0B2B5A"/>
                </a:solidFill>
              </a:rPr>
              <a:t> </a:t>
            </a:r>
            <a:r>
              <a:rPr sz="1575" b="1" dirty="0" err="1">
                <a:solidFill>
                  <a:srgbClr val="0B2B5A"/>
                </a:solidFill>
              </a:rPr>
              <a:t>surgiu</a:t>
            </a:r>
            <a:r>
              <a:rPr sz="1575" b="1" dirty="0">
                <a:solidFill>
                  <a:srgbClr val="0B2B5A"/>
                </a:solidFill>
              </a:rPr>
              <a:t> </a:t>
            </a:r>
            <a:r>
              <a:rPr sz="1575" b="1" dirty="0" err="1">
                <a:solidFill>
                  <a:srgbClr val="0B2B5A"/>
                </a:solidFill>
              </a:rPr>
              <a:t>como</a:t>
            </a:r>
            <a:r>
              <a:rPr sz="1575" b="1" dirty="0">
                <a:solidFill>
                  <a:srgbClr val="0B2B5A"/>
                </a:solidFill>
              </a:rPr>
              <a:t> </a:t>
            </a:r>
            <a:r>
              <a:rPr sz="1575" b="1" dirty="0" err="1">
                <a:solidFill>
                  <a:srgbClr val="0B2B5A"/>
                </a:solidFill>
              </a:rPr>
              <a:t>concessão</a:t>
            </a:r>
            <a:r>
              <a:rPr sz="1575" b="1" dirty="0">
                <a:solidFill>
                  <a:srgbClr val="0B2B5A"/>
                </a:solidFill>
              </a:rPr>
              <a:t> </a:t>
            </a:r>
            <a:r>
              <a:rPr sz="1575" b="1" dirty="0" err="1">
                <a:solidFill>
                  <a:srgbClr val="0B2B5A"/>
                </a:solidFill>
              </a:rPr>
              <a:t>isolada</a:t>
            </a:r>
            <a:r>
              <a:rPr sz="1575" b="1" dirty="0">
                <a:solidFill>
                  <a:srgbClr val="0B2B5A"/>
                </a:solidFill>
              </a:rPr>
              <a:t>. Ela </a:t>
            </a:r>
            <a:r>
              <a:rPr sz="1575" b="1" dirty="0" err="1">
                <a:solidFill>
                  <a:srgbClr val="0B2B5A"/>
                </a:solidFill>
              </a:rPr>
              <a:t>resultou</a:t>
            </a:r>
            <a:r>
              <a:rPr sz="1575" b="1" dirty="0">
                <a:solidFill>
                  <a:srgbClr val="0B2B5A"/>
                </a:solidFill>
              </a:rPr>
              <a:t> de </a:t>
            </a:r>
            <a:r>
              <a:rPr sz="1575" b="1" dirty="0" err="1">
                <a:solidFill>
                  <a:srgbClr val="0B2B5A"/>
                </a:solidFill>
              </a:rPr>
              <a:t>demandas</a:t>
            </a:r>
            <a:r>
              <a:rPr sz="1575" b="1" dirty="0">
                <a:solidFill>
                  <a:srgbClr val="0B2B5A"/>
                </a:solidFill>
              </a:rPr>
              <a:t>, </a:t>
            </a:r>
            <a:r>
              <a:rPr sz="1575" b="1" dirty="0" err="1">
                <a:solidFill>
                  <a:srgbClr val="0B2B5A"/>
                </a:solidFill>
              </a:rPr>
              <a:t>revisões</a:t>
            </a:r>
            <a:r>
              <a:rPr sz="1575" b="1" dirty="0">
                <a:solidFill>
                  <a:srgbClr val="0B2B5A"/>
                </a:solidFill>
              </a:rPr>
              <a:t> e </a:t>
            </a:r>
            <a:r>
              <a:rPr sz="1575" b="1" dirty="0" err="1">
                <a:solidFill>
                  <a:srgbClr val="0B2B5A"/>
                </a:solidFill>
              </a:rPr>
              <a:t>participação</a:t>
            </a:r>
            <a:r>
              <a:rPr sz="1575" b="1" dirty="0">
                <a:solidFill>
                  <a:srgbClr val="0B2B5A"/>
                </a:solidFill>
              </a:rPr>
              <a:t> de </a:t>
            </a:r>
            <a:r>
              <a:rPr sz="1575" b="1" dirty="0" err="1">
                <a:solidFill>
                  <a:srgbClr val="0B2B5A"/>
                </a:solidFill>
              </a:rPr>
              <a:t>instâncias</a:t>
            </a:r>
            <a:r>
              <a:rPr sz="1575" b="1" dirty="0">
                <a:solidFill>
                  <a:srgbClr val="0B2B5A"/>
                </a:solidFill>
              </a:rPr>
              <a:t> da </a:t>
            </a:r>
            <a:r>
              <a:rPr sz="1575" b="1" dirty="0" err="1">
                <a:solidFill>
                  <a:srgbClr val="0B2B5A"/>
                </a:solidFill>
              </a:rPr>
              <a:t>carreira</a:t>
            </a:r>
            <a:r>
              <a:rPr sz="1575" b="1" dirty="0">
                <a:solidFill>
                  <a:srgbClr val="0B2B5A"/>
                </a:solidFill>
              </a:rPr>
              <a:t>.</a:t>
            </a:r>
          </a:p>
        </p:txBody>
      </p:sp>
      <p:sp>
        <p:nvSpPr>
          <p:cNvPr id="23" name="footer-line">
            <a:extLst>
              <a:ext uri="{FF2B5EF4-FFF2-40B4-BE49-F238E27FC236}">
                <a16:creationId xmlns:a16="http://schemas.microsoft.com/office/drawing/2014/main" id="{54D14FDD-0541-4320-8693-822C17FEACAC}"/>
              </a:ext>
            </a:extLst>
          </p:cNvPr>
          <p:cNvSpPr>
            <a:spLocks noGrp="1"/>
          </p:cNvSpPr>
          <p:nvPr/>
        </p:nvSpPr>
        <p:spPr>
          <a:xfrm>
            <a:off x="609600" y="6496050"/>
            <a:ext cx="10363200" cy="190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</p:sp>
      <p:sp>
        <p:nvSpPr>
          <p:cNvPr id="24" name="footer-label">
            <a:extLst>
              <a:ext uri="{FF2B5EF4-FFF2-40B4-BE49-F238E27FC236}">
                <a16:creationId xmlns:a16="http://schemas.microsoft.com/office/drawing/2014/main" id="{718B5BF0-F6F4-499B-A60A-DD5F1C0B199E}"/>
              </a:ext>
            </a:extLst>
          </p:cNvPr>
          <p:cNvSpPr>
            <a:spLocks noGrp="1"/>
          </p:cNvSpPr>
          <p:nvPr/>
        </p:nvSpPr>
        <p:spPr>
          <a:xfrm>
            <a:off x="609600" y="6534150"/>
            <a:ext cx="3143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5B6576"/>
                </a:solidFill>
              </a:defRPr>
            </a:pPr>
            <a:r>
              <a:rPr lang="pt-BR" sz="825" b="1" dirty="0">
                <a:solidFill>
                  <a:srgbClr val="5B6576"/>
                </a:solidFill>
              </a:rPr>
              <a:t>Apresentação aos </a:t>
            </a:r>
            <a:r>
              <a:rPr sz="825" b="1" dirty="0">
                <a:solidFill>
                  <a:srgbClr val="5B6576"/>
                </a:solidFill>
              </a:rPr>
              <a:t>TAEs | IFSP</a:t>
            </a:r>
          </a:p>
        </p:txBody>
      </p:sp>
      <p:sp>
        <p:nvSpPr>
          <p:cNvPr id="25" name="page-number">
            <a:extLst>
              <a:ext uri="{FF2B5EF4-FFF2-40B4-BE49-F238E27FC236}">
                <a16:creationId xmlns:a16="http://schemas.microsoft.com/office/drawing/2014/main" id="{EFE887C8-D0E6-418C-9270-096CE386E888}"/>
              </a:ext>
            </a:extLst>
          </p:cNvPr>
          <p:cNvSpPr>
            <a:spLocks noGrp="1"/>
          </p:cNvSpPr>
          <p:nvPr/>
        </p:nvSpPr>
        <p:spPr>
          <a:xfrm>
            <a:off x="11049000" y="6515100"/>
            <a:ext cx="5334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1769AA"/>
                </a:solidFill>
              </a:defRPr>
            </a:pPr>
            <a:r>
              <a:rPr sz="900" b="1">
                <a:solidFill>
                  <a:srgbClr val="1769AA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301356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op-accent">
            <a:extLst>
              <a:ext uri="{FF2B5EF4-FFF2-40B4-BE49-F238E27FC236}">
                <a16:creationId xmlns:a16="http://schemas.microsoft.com/office/drawing/2014/main" id="{E8B89BC0-B630-4EDD-A79A-FD32FD19024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52400"/>
          </a:xfrm>
          <a:prstGeom prst="rect">
            <a:avLst/>
          </a:prstGeom>
          <a:solidFill>
            <a:srgbClr val="073577"/>
          </a:solidFill>
          <a:ln w="0">
            <a:noFill/>
            <a:prstDash val="solid"/>
          </a:ln>
        </p:spPr>
      </p:sp>
      <p:sp>
        <p:nvSpPr>
          <p:cNvPr id="2" name="section-label">
            <a:extLst>
              <a:ext uri="{FF2B5EF4-FFF2-40B4-BE49-F238E27FC236}">
                <a16:creationId xmlns:a16="http://schemas.microsoft.com/office/drawing/2014/main" id="{D9223457-538D-40C9-A53A-C1B4B4D3D79D}"/>
              </a:ext>
            </a:extLst>
          </p:cNvPr>
          <p:cNvSpPr>
            <a:spLocks noGrp="1"/>
          </p:cNvSpPr>
          <p:nvPr/>
        </p:nvSpPr>
        <p:spPr>
          <a:xfrm>
            <a:off x="609600" y="409575"/>
            <a:ext cx="3048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073577"/>
                </a:solidFill>
              </a:defRPr>
            </a:pPr>
            <a:r>
              <a:rPr sz="2200" b="1" dirty="0">
                <a:solidFill>
                  <a:srgbClr val="073577"/>
                </a:solidFill>
              </a:rPr>
              <a:t>PONTO CENTRAL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:a16="http://schemas.microsoft.com/office/drawing/2014/main" id="{3AD18B1E-263F-4FE2-8A9C-97EE34DC2C5F}"/>
              </a:ext>
            </a:extLst>
          </p:cNvPr>
          <p:cNvSpPr>
            <a:spLocks noGrp="1"/>
          </p:cNvSpPr>
          <p:nvPr/>
        </p:nvSpPr>
        <p:spPr>
          <a:xfrm>
            <a:off x="609600" y="790575"/>
            <a:ext cx="109728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925" b="1">
                <a:solidFill>
                  <a:srgbClr val="0B2B5A"/>
                </a:solidFill>
              </a:defRPr>
            </a:pPr>
            <a:r>
              <a:rPr sz="2925" b="1" dirty="0">
                <a:solidFill>
                  <a:srgbClr val="0B2B5A"/>
                </a:solidFill>
              </a:rPr>
              <a:t>A </a:t>
            </a:r>
            <a:r>
              <a:rPr sz="2925" b="1" dirty="0" err="1">
                <a:solidFill>
                  <a:srgbClr val="0B2B5A"/>
                </a:solidFill>
              </a:rPr>
              <a:t>finalidade</a:t>
            </a:r>
            <a:r>
              <a:rPr sz="2925" b="1" dirty="0">
                <a:solidFill>
                  <a:srgbClr val="0B2B5A"/>
                </a:solidFill>
              </a:rPr>
              <a:t> original era </a:t>
            </a:r>
            <a:r>
              <a:rPr sz="2925" b="1" dirty="0" err="1">
                <a:solidFill>
                  <a:srgbClr val="0B2B5A"/>
                </a:solidFill>
              </a:rPr>
              <a:t>qualificação</a:t>
            </a:r>
            <a:r>
              <a:rPr sz="2925" b="1" dirty="0">
                <a:solidFill>
                  <a:srgbClr val="0B2B5A"/>
                </a:solidFill>
              </a:rPr>
              <a:t> </a:t>
            </a:r>
            <a:r>
              <a:rPr sz="2925" b="1" dirty="0" err="1">
                <a:solidFill>
                  <a:srgbClr val="0B2B5A"/>
                </a:solidFill>
              </a:rPr>
              <a:t>profissional</a:t>
            </a:r>
            <a:endParaRPr sz="2925" b="1" dirty="0">
              <a:solidFill>
                <a:srgbClr val="0B2B5A"/>
              </a:solidFill>
            </a:endParaRPr>
          </a:p>
        </p:txBody>
      </p:sp>
      <p:sp>
        <p:nvSpPr>
          <p:cNvPr id="4" name="central-claim">
            <a:extLst>
              <a:ext uri="{FF2B5EF4-FFF2-40B4-BE49-F238E27FC236}">
                <a16:creationId xmlns:a16="http://schemas.microsoft.com/office/drawing/2014/main" id="{8E4E2C50-0771-4829-895F-EFBFAED1BE10}"/>
              </a:ext>
            </a:extLst>
          </p:cNvPr>
          <p:cNvSpPr>
            <a:spLocks noGrp="1"/>
          </p:cNvSpPr>
          <p:nvPr/>
        </p:nvSpPr>
        <p:spPr>
          <a:xfrm>
            <a:off x="704850" y="1428750"/>
            <a:ext cx="107823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100" b="1">
                <a:solidFill>
                  <a:srgbClr val="9E1B2D"/>
                </a:solidFill>
              </a:defRPr>
            </a:pPr>
            <a:r>
              <a:rPr sz="2100" b="1">
                <a:solidFill>
                  <a:srgbClr val="9E1B2D"/>
                </a:solidFill>
              </a:rPr>
              <a:t>A Resolução nº 54/2019 não foi criada como política de saúde ou qualidade de vida.</a:t>
            </a:r>
          </a:p>
        </p:txBody>
      </p:sp>
      <p:sp>
        <p:nvSpPr>
          <p:cNvPr id="5" name="original-scope">
            <a:extLst>
              <a:ext uri="{FF2B5EF4-FFF2-40B4-BE49-F238E27FC236}">
                <a16:creationId xmlns:a16="http://schemas.microsoft.com/office/drawing/2014/main" id="{8B258BB2-1B28-4C2C-9CAF-499F6BCBD1C0}"/>
              </a:ext>
            </a:extLst>
          </p:cNvPr>
          <p:cNvSpPr>
            <a:spLocks noGrp="1"/>
          </p:cNvSpPr>
          <p:nvPr/>
        </p:nvSpPr>
        <p:spPr>
          <a:xfrm>
            <a:off x="800100" y="2362200"/>
            <a:ext cx="4667250" cy="3028950"/>
          </a:xfrm>
          <a:prstGeom prst="roundRect">
            <a:avLst>
              <a:gd name="adj" fmla="val 2516"/>
            </a:avLst>
          </a:prstGeom>
          <a:solidFill>
            <a:srgbClr val="EAF2FB"/>
          </a:solidFill>
          <a:ln w="19050">
            <a:solidFill>
              <a:srgbClr val="1769AA"/>
            </a:solidFill>
            <a:prstDash val="solid"/>
          </a:ln>
        </p:spPr>
      </p:sp>
      <p:sp>
        <p:nvSpPr>
          <p:cNvPr id="6" name="original-label">
            <a:extLst>
              <a:ext uri="{FF2B5EF4-FFF2-40B4-BE49-F238E27FC236}">
                <a16:creationId xmlns:a16="http://schemas.microsoft.com/office/drawing/2014/main" id="{DC326CA0-CCA9-4654-8A20-5ED7CBB90E49}"/>
              </a:ext>
            </a:extLst>
          </p:cNvPr>
          <p:cNvSpPr>
            <a:spLocks noGrp="1"/>
          </p:cNvSpPr>
          <p:nvPr/>
        </p:nvSpPr>
        <p:spPr>
          <a:xfrm>
            <a:off x="1143000" y="2647950"/>
            <a:ext cx="4000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725" b="1">
                <a:solidFill>
                  <a:srgbClr val="073577"/>
                </a:solidFill>
              </a:defRPr>
            </a:pPr>
            <a:r>
              <a:rPr sz="1725" b="1">
                <a:solidFill>
                  <a:srgbClr val="073577"/>
                </a:solidFill>
              </a:rPr>
              <a:t>RESOLUÇÃO Nº 54/2019</a:t>
            </a:r>
          </a:p>
        </p:txBody>
      </p:sp>
      <p:sp>
        <p:nvSpPr>
          <p:cNvPr id="7" name="original-object">
            <a:extLst>
              <a:ext uri="{FF2B5EF4-FFF2-40B4-BE49-F238E27FC236}">
                <a16:creationId xmlns:a16="http://schemas.microsoft.com/office/drawing/2014/main" id="{1EED6030-50A4-4517-8A7C-E78F4011AC12}"/>
              </a:ext>
            </a:extLst>
          </p:cNvPr>
          <p:cNvSpPr>
            <a:spLocks noGrp="1"/>
          </p:cNvSpPr>
          <p:nvPr/>
        </p:nvSpPr>
        <p:spPr>
          <a:xfrm>
            <a:off x="1143000" y="3257550"/>
            <a:ext cx="4000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625" b="1">
                <a:solidFill>
                  <a:srgbClr val="0B2B5A"/>
                </a:solidFill>
              </a:defRPr>
            </a:pPr>
            <a:r>
              <a:rPr sz="2625" b="1">
                <a:solidFill>
                  <a:srgbClr val="0B2B5A"/>
                </a:solidFill>
              </a:rPr>
              <a:t>QUALIFICAÇÃO</a:t>
            </a:r>
          </a:p>
          <a:p>
            <a:pPr algn="ctr">
              <a:defRPr sz="2625" b="1">
                <a:solidFill>
                  <a:srgbClr val="0B2B5A"/>
                </a:solidFill>
              </a:defRPr>
            </a:pPr>
            <a:r>
              <a:rPr sz="2625" b="1">
                <a:solidFill>
                  <a:srgbClr val="0B2B5A"/>
                </a:solidFill>
              </a:rPr>
              <a:t>PROFISSIONAL</a:t>
            </a:r>
          </a:p>
        </p:txBody>
      </p:sp>
      <p:sp>
        <p:nvSpPr>
          <p:cNvPr id="8" name="original-detail">
            <a:extLst>
              <a:ext uri="{FF2B5EF4-FFF2-40B4-BE49-F238E27FC236}">
                <a16:creationId xmlns:a16="http://schemas.microsoft.com/office/drawing/2014/main" id="{A8528252-9EC3-49D2-AD6C-8B3C6E5B5B26}"/>
              </a:ext>
            </a:extLst>
          </p:cNvPr>
          <p:cNvSpPr>
            <a:spLocks noGrp="1"/>
          </p:cNvSpPr>
          <p:nvPr/>
        </p:nvSpPr>
        <p:spPr>
          <a:xfrm>
            <a:off x="1219200" y="4400550"/>
            <a:ext cx="38481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425">
                <a:solidFill>
                  <a:srgbClr val="5B6576"/>
                </a:solidFill>
              </a:defRPr>
            </a:pPr>
            <a:r>
              <a:rPr sz="1425" dirty="0" err="1">
                <a:solidFill>
                  <a:srgbClr val="5B6576"/>
                </a:solidFill>
              </a:rPr>
              <a:t>Parte</a:t>
            </a:r>
            <a:r>
              <a:rPr sz="1425" dirty="0">
                <a:solidFill>
                  <a:srgbClr val="5B6576"/>
                </a:solidFill>
              </a:rPr>
              <a:t> da jornada </a:t>
            </a:r>
            <a:r>
              <a:rPr sz="1425" dirty="0" err="1">
                <a:solidFill>
                  <a:srgbClr val="5B6576"/>
                </a:solidFill>
              </a:rPr>
              <a:t>destinada</a:t>
            </a:r>
            <a:r>
              <a:rPr sz="1425" dirty="0">
                <a:solidFill>
                  <a:srgbClr val="5B6576"/>
                </a:solidFill>
              </a:rPr>
              <a:t> à </a:t>
            </a:r>
            <a:r>
              <a:rPr sz="1425" dirty="0" err="1">
                <a:solidFill>
                  <a:srgbClr val="5B6576"/>
                </a:solidFill>
              </a:rPr>
              <a:t>educação</a:t>
            </a:r>
            <a:r>
              <a:rPr sz="1425" dirty="0">
                <a:solidFill>
                  <a:srgbClr val="5B6576"/>
                </a:solidFill>
              </a:rPr>
              <a:t> formal, </a:t>
            </a:r>
            <a:r>
              <a:rPr sz="1425" dirty="0" err="1">
                <a:solidFill>
                  <a:srgbClr val="5B6576"/>
                </a:solidFill>
              </a:rPr>
              <a:t>conforme</a:t>
            </a:r>
            <a:r>
              <a:rPr sz="1425" dirty="0">
                <a:solidFill>
                  <a:srgbClr val="5B6576"/>
                </a:solidFill>
              </a:rPr>
              <a:t> o interesse </a:t>
            </a:r>
            <a:r>
              <a:rPr sz="1425" dirty="0" err="1">
                <a:solidFill>
                  <a:srgbClr val="5B6576"/>
                </a:solidFill>
              </a:rPr>
              <a:t>institucional</a:t>
            </a:r>
            <a:r>
              <a:rPr sz="1425" dirty="0">
                <a:solidFill>
                  <a:srgbClr val="5B6576"/>
                </a:solidFill>
              </a:rPr>
              <a:t>.</a:t>
            </a:r>
          </a:p>
        </p:txBody>
      </p:sp>
      <p:sp>
        <p:nvSpPr>
          <p:cNvPr id="9" name="not-equal">
            <a:extLst>
              <a:ext uri="{FF2B5EF4-FFF2-40B4-BE49-F238E27FC236}">
                <a16:creationId xmlns:a16="http://schemas.microsoft.com/office/drawing/2014/main" id="{2EC40992-F187-4281-9633-8403A9B35338}"/>
              </a:ext>
            </a:extLst>
          </p:cNvPr>
          <p:cNvSpPr>
            <a:spLocks noGrp="1"/>
          </p:cNvSpPr>
          <p:nvPr/>
        </p:nvSpPr>
        <p:spPr>
          <a:xfrm>
            <a:off x="5619750" y="3276600"/>
            <a:ext cx="952500" cy="895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4350" b="1">
                <a:solidFill>
                  <a:srgbClr val="F3A712"/>
                </a:solidFill>
              </a:defRPr>
            </a:pPr>
            <a:r>
              <a:rPr sz="4350" b="1">
                <a:solidFill>
                  <a:srgbClr val="F3A712"/>
                </a:solidFill>
              </a:rPr>
              <a:t>≠</a:t>
            </a:r>
          </a:p>
        </p:txBody>
      </p:sp>
      <p:sp>
        <p:nvSpPr>
          <p:cNvPr id="10" name="new-scope">
            <a:extLst>
              <a:ext uri="{FF2B5EF4-FFF2-40B4-BE49-F238E27FC236}">
                <a16:creationId xmlns:a16="http://schemas.microsoft.com/office/drawing/2014/main" id="{628AF972-61F9-4C0B-972A-70B44515AEBE}"/>
              </a:ext>
            </a:extLst>
          </p:cNvPr>
          <p:cNvSpPr>
            <a:spLocks noGrp="1"/>
          </p:cNvSpPr>
          <p:nvPr/>
        </p:nvSpPr>
        <p:spPr>
          <a:xfrm>
            <a:off x="6724650" y="2362200"/>
            <a:ext cx="4667250" cy="3028950"/>
          </a:xfrm>
          <a:prstGeom prst="roundRect">
            <a:avLst>
              <a:gd name="adj" fmla="val 2516"/>
            </a:avLst>
          </a:prstGeom>
          <a:solidFill>
            <a:srgbClr val="EAF7EF"/>
          </a:solidFill>
          <a:ln w="19050">
            <a:solidFill>
              <a:srgbClr val="1BAA59"/>
            </a:solidFill>
            <a:prstDash val="solid"/>
          </a:ln>
        </p:spPr>
      </p:sp>
      <p:sp>
        <p:nvSpPr>
          <p:cNvPr id="11" name="new-label">
            <a:extLst>
              <a:ext uri="{FF2B5EF4-FFF2-40B4-BE49-F238E27FC236}">
                <a16:creationId xmlns:a16="http://schemas.microsoft.com/office/drawing/2014/main" id="{200096CD-4973-4BF1-A0AB-3DF2A78CCCE9}"/>
              </a:ext>
            </a:extLst>
          </p:cNvPr>
          <p:cNvSpPr>
            <a:spLocks noGrp="1"/>
          </p:cNvSpPr>
          <p:nvPr/>
        </p:nvSpPr>
        <p:spPr>
          <a:xfrm>
            <a:off x="7067550" y="2647950"/>
            <a:ext cx="39814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725" b="1">
                <a:solidFill>
                  <a:srgbClr val="008A70"/>
                </a:solidFill>
              </a:defRPr>
            </a:pPr>
            <a:r>
              <a:rPr sz="1725" b="1">
                <a:solidFill>
                  <a:srgbClr val="008A70"/>
                </a:solidFill>
              </a:rPr>
              <a:t>MINUTA DE 2026</a:t>
            </a:r>
          </a:p>
        </p:txBody>
      </p:sp>
      <p:sp>
        <p:nvSpPr>
          <p:cNvPr id="12" name="new-object">
            <a:extLst>
              <a:ext uri="{FF2B5EF4-FFF2-40B4-BE49-F238E27FC236}">
                <a16:creationId xmlns:a16="http://schemas.microsoft.com/office/drawing/2014/main" id="{31B55A52-A308-45D9-9D31-C47136A8128B}"/>
              </a:ext>
            </a:extLst>
          </p:cNvPr>
          <p:cNvSpPr>
            <a:spLocks noGrp="1"/>
          </p:cNvSpPr>
          <p:nvPr/>
        </p:nvSpPr>
        <p:spPr>
          <a:xfrm>
            <a:off x="7067550" y="3257550"/>
            <a:ext cx="39814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75" b="1">
                <a:solidFill>
                  <a:srgbClr val="008A70"/>
                </a:solidFill>
              </a:defRPr>
            </a:pPr>
            <a:r>
              <a:rPr sz="2475" b="1">
                <a:solidFill>
                  <a:srgbClr val="008A70"/>
                </a:solidFill>
              </a:rPr>
              <a:t>DESENVOLVIMENTO</a:t>
            </a:r>
          </a:p>
        </p:txBody>
      </p:sp>
      <p:sp>
        <p:nvSpPr>
          <p:cNvPr id="13" name="new-axes">
            <a:extLst>
              <a:ext uri="{FF2B5EF4-FFF2-40B4-BE49-F238E27FC236}">
                <a16:creationId xmlns:a16="http://schemas.microsoft.com/office/drawing/2014/main" id="{22B5A4E3-5548-48BB-AB24-143F4D72EE36}"/>
              </a:ext>
            </a:extLst>
          </p:cNvPr>
          <p:cNvSpPr>
            <a:spLocks noGrp="1"/>
          </p:cNvSpPr>
          <p:nvPr/>
        </p:nvSpPr>
        <p:spPr>
          <a:xfrm>
            <a:off x="7067550" y="3886200"/>
            <a:ext cx="39814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1BAA59"/>
                </a:solidFill>
              </a:defRPr>
            </a:pPr>
            <a:r>
              <a:rPr sz="1650" b="1">
                <a:solidFill>
                  <a:srgbClr val="1BAA59"/>
                </a:solidFill>
              </a:rPr>
              <a:t>qualificação + saúde e bem-estar</a:t>
            </a:r>
          </a:p>
        </p:txBody>
      </p:sp>
      <p:sp>
        <p:nvSpPr>
          <p:cNvPr id="14" name="new-detail">
            <a:extLst>
              <a:ext uri="{FF2B5EF4-FFF2-40B4-BE49-F238E27FC236}">
                <a16:creationId xmlns:a16="http://schemas.microsoft.com/office/drawing/2014/main" id="{17DC8C11-3F8F-4BA5-AB54-C15B3EBDD186}"/>
              </a:ext>
            </a:extLst>
          </p:cNvPr>
          <p:cNvSpPr>
            <a:spLocks noGrp="1"/>
          </p:cNvSpPr>
          <p:nvPr/>
        </p:nvSpPr>
        <p:spPr>
          <a:xfrm>
            <a:off x="7143750" y="4524375"/>
            <a:ext cx="382905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425">
                <a:solidFill>
                  <a:srgbClr val="5B6576"/>
                </a:solidFill>
              </a:defRPr>
            </a:pPr>
            <a:r>
              <a:rPr sz="1425" dirty="0">
                <a:solidFill>
                  <a:srgbClr val="5B6576"/>
                </a:solidFill>
              </a:rPr>
              <a:t>A </a:t>
            </a:r>
            <a:r>
              <a:rPr sz="1425" dirty="0" err="1">
                <a:solidFill>
                  <a:srgbClr val="5B6576"/>
                </a:solidFill>
              </a:rPr>
              <a:t>minuta</a:t>
            </a:r>
            <a:r>
              <a:rPr sz="1425" dirty="0">
                <a:solidFill>
                  <a:srgbClr val="5B6576"/>
                </a:solidFill>
              </a:rPr>
              <a:t> </a:t>
            </a:r>
            <a:r>
              <a:rPr sz="1425" dirty="0" err="1">
                <a:solidFill>
                  <a:srgbClr val="5B6576"/>
                </a:solidFill>
              </a:rPr>
              <a:t>reúne</a:t>
            </a:r>
            <a:r>
              <a:rPr sz="1425" dirty="0">
                <a:solidFill>
                  <a:srgbClr val="5B6576"/>
                </a:solidFill>
              </a:rPr>
              <a:t> </a:t>
            </a:r>
            <a:r>
              <a:rPr sz="1425" b="1" dirty="0">
                <a:solidFill>
                  <a:srgbClr val="5B6576"/>
                </a:solidFill>
              </a:rPr>
              <a:t>duas </a:t>
            </a:r>
            <a:r>
              <a:rPr sz="1425" b="1" dirty="0" err="1">
                <a:solidFill>
                  <a:srgbClr val="5B6576"/>
                </a:solidFill>
              </a:rPr>
              <a:t>políticas</a:t>
            </a:r>
            <a:r>
              <a:rPr sz="1425" b="1" dirty="0">
                <a:solidFill>
                  <a:srgbClr val="5B6576"/>
                </a:solidFill>
              </a:rPr>
              <a:t> </a:t>
            </a:r>
            <a:r>
              <a:rPr sz="1425" b="1" dirty="0" err="1">
                <a:solidFill>
                  <a:srgbClr val="5B6576"/>
                </a:solidFill>
              </a:rPr>
              <a:t>distintas</a:t>
            </a:r>
            <a:r>
              <a:rPr sz="1425" b="1" dirty="0">
                <a:solidFill>
                  <a:srgbClr val="5B6576"/>
                </a:solidFill>
              </a:rPr>
              <a:t> </a:t>
            </a:r>
            <a:r>
              <a:rPr sz="1425" dirty="0">
                <a:solidFill>
                  <a:srgbClr val="5B6576"/>
                </a:solidFill>
              </a:rPr>
              <a:t>no </a:t>
            </a:r>
            <a:r>
              <a:rPr sz="1425" dirty="0" err="1">
                <a:solidFill>
                  <a:srgbClr val="5B6576"/>
                </a:solidFill>
              </a:rPr>
              <a:t>mesmo</a:t>
            </a:r>
            <a:r>
              <a:rPr sz="1425" dirty="0">
                <a:solidFill>
                  <a:srgbClr val="5B6576"/>
                </a:solidFill>
              </a:rPr>
              <a:t> </a:t>
            </a:r>
            <a:r>
              <a:rPr sz="1425" dirty="0" err="1">
                <a:solidFill>
                  <a:srgbClr val="5B6576"/>
                </a:solidFill>
              </a:rPr>
              <a:t>ato</a:t>
            </a:r>
            <a:r>
              <a:rPr sz="1425" dirty="0">
                <a:solidFill>
                  <a:srgbClr val="5B6576"/>
                </a:solidFill>
              </a:rPr>
              <a:t> </a:t>
            </a:r>
            <a:r>
              <a:rPr sz="1425" dirty="0" err="1">
                <a:solidFill>
                  <a:srgbClr val="5B6576"/>
                </a:solidFill>
              </a:rPr>
              <a:t>normativo</a:t>
            </a:r>
            <a:r>
              <a:rPr sz="1425" dirty="0">
                <a:solidFill>
                  <a:srgbClr val="5B6576"/>
                </a:solidFill>
              </a:rPr>
              <a:t>.</a:t>
            </a:r>
          </a:p>
        </p:txBody>
      </p:sp>
      <p:sp>
        <p:nvSpPr>
          <p:cNvPr id="15" name="footer-line">
            <a:extLst>
              <a:ext uri="{FF2B5EF4-FFF2-40B4-BE49-F238E27FC236}">
                <a16:creationId xmlns:a16="http://schemas.microsoft.com/office/drawing/2014/main" id="{8272A569-7EC5-4311-A918-5BC9AE83E8F8}"/>
              </a:ext>
            </a:extLst>
          </p:cNvPr>
          <p:cNvSpPr>
            <a:spLocks noGrp="1"/>
          </p:cNvSpPr>
          <p:nvPr/>
        </p:nvSpPr>
        <p:spPr>
          <a:xfrm>
            <a:off x="609600" y="6496050"/>
            <a:ext cx="10363200" cy="190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</p:sp>
      <p:sp>
        <p:nvSpPr>
          <p:cNvPr id="16" name="footer-label">
            <a:extLst>
              <a:ext uri="{FF2B5EF4-FFF2-40B4-BE49-F238E27FC236}">
                <a16:creationId xmlns:a16="http://schemas.microsoft.com/office/drawing/2014/main" id="{2BE79F80-CA63-42B9-A96C-A8353E707C84}"/>
              </a:ext>
            </a:extLst>
          </p:cNvPr>
          <p:cNvSpPr>
            <a:spLocks noGrp="1"/>
          </p:cNvSpPr>
          <p:nvPr/>
        </p:nvSpPr>
        <p:spPr>
          <a:xfrm>
            <a:off x="609600" y="6534150"/>
            <a:ext cx="3143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>
              <a:defRPr sz="825" b="1">
                <a:solidFill>
                  <a:srgbClr val="5B6576"/>
                </a:solidFill>
              </a:defRPr>
            </a:pPr>
            <a:r>
              <a:rPr lang="pt-BR" sz="825" b="1" dirty="0">
                <a:solidFill>
                  <a:srgbClr val="5B6576"/>
                </a:solidFill>
              </a:rPr>
              <a:t>Apresentação aos TAEs | IFSP</a:t>
            </a:r>
          </a:p>
        </p:txBody>
      </p:sp>
      <p:sp>
        <p:nvSpPr>
          <p:cNvPr id="17" name="page-number">
            <a:extLst>
              <a:ext uri="{FF2B5EF4-FFF2-40B4-BE49-F238E27FC236}">
                <a16:creationId xmlns:a16="http://schemas.microsoft.com/office/drawing/2014/main" id="{9F5B6046-C768-4C8C-BA83-1CBAFBEFA4DF}"/>
              </a:ext>
            </a:extLst>
          </p:cNvPr>
          <p:cNvSpPr>
            <a:spLocks noGrp="1"/>
          </p:cNvSpPr>
          <p:nvPr/>
        </p:nvSpPr>
        <p:spPr>
          <a:xfrm>
            <a:off x="11049000" y="6515100"/>
            <a:ext cx="5334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073577"/>
                </a:solidFill>
              </a:defRPr>
            </a:pPr>
            <a:r>
              <a:rPr sz="900" b="1">
                <a:solidFill>
                  <a:srgbClr val="073577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996846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op-accent">
            <a:extLst>
              <a:ext uri="{FF2B5EF4-FFF2-40B4-BE49-F238E27FC236}">
                <a16:creationId xmlns:a16="http://schemas.microsoft.com/office/drawing/2014/main" id="{92B20FFE-5EE4-4DDC-9274-90761EC4A50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52400"/>
          </a:xfrm>
          <a:prstGeom prst="rect">
            <a:avLst/>
          </a:prstGeom>
          <a:solidFill>
            <a:srgbClr val="1BAA59"/>
          </a:solidFill>
          <a:ln w="0">
            <a:noFill/>
            <a:prstDash val="solid"/>
          </a:ln>
        </p:spPr>
      </p:sp>
      <p:sp>
        <p:nvSpPr>
          <p:cNvPr id="2" name="section-label">
            <a:extLst>
              <a:ext uri="{FF2B5EF4-FFF2-40B4-BE49-F238E27FC236}">
                <a16:creationId xmlns:a16="http://schemas.microsoft.com/office/drawing/2014/main" id="{4309777F-2762-4B48-AF99-73DD8C58B8B1}"/>
              </a:ext>
            </a:extLst>
          </p:cNvPr>
          <p:cNvSpPr>
            <a:spLocks noGrp="1"/>
          </p:cNvSpPr>
          <p:nvPr/>
        </p:nvSpPr>
        <p:spPr>
          <a:xfrm>
            <a:off x="609600" y="361950"/>
            <a:ext cx="3048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1BAA59"/>
                </a:solidFill>
              </a:defRPr>
            </a:pPr>
            <a:r>
              <a:rPr sz="2000" b="1" dirty="0">
                <a:solidFill>
                  <a:srgbClr val="1BAA59"/>
                </a:solidFill>
              </a:rPr>
              <a:t>AVANÇOS DE 2019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:a16="http://schemas.microsoft.com/office/drawing/2014/main" id="{8D30E8D9-60B8-45A1-A2B0-7C010F02EF30}"/>
              </a:ext>
            </a:extLst>
          </p:cNvPr>
          <p:cNvSpPr>
            <a:spLocks noGrp="1"/>
          </p:cNvSpPr>
          <p:nvPr/>
        </p:nvSpPr>
        <p:spPr>
          <a:xfrm>
            <a:off x="609600" y="685800"/>
            <a:ext cx="109728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925" b="1">
                <a:solidFill>
                  <a:srgbClr val="0B2B5A"/>
                </a:solidFill>
              </a:defRPr>
            </a:pPr>
            <a:r>
              <a:rPr sz="2925" b="1">
                <a:solidFill>
                  <a:srgbClr val="0B2B5A"/>
                </a:solidFill>
              </a:rPr>
              <a:t>A Resolução nº 54 ampliou o acesso à educação formal</a:t>
            </a:r>
          </a:p>
        </p:txBody>
      </p:sp>
      <p:sp>
        <p:nvSpPr>
          <p:cNvPr id="4" name="hours-12h-178">
            <a:extLst>
              <a:ext uri="{FF2B5EF4-FFF2-40B4-BE49-F238E27FC236}">
                <a16:creationId xmlns:a16="http://schemas.microsoft.com/office/drawing/2014/main" id="{4901CE9E-387B-43B2-BB85-D0D23D196406}"/>
              </a:ext>
            </a:extLst>
          </p:cNvPr>
          <p:cNvSpPr>
            <a:spLocks noGrp="1"/>
          </p:cNvSpPr>
          <p:nvPr/>
        </p:nvSpPr>
        <p:spPr>
          <a:xfrm>
            <a:off x="800100" y="1695450"/>
            <a:ext cx="1714500" cy="819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3750" b="1">
                <a:solidFill>
                  <a:srgbClr val="1BAA59"/>
                </a:solidFill>
              </a:defRPr>
            </a:pPr>
            <a:r>
              <a:rPr sz="3750" b="1">
                <a:solidFill>
                  <a:srgbClr val="1BAA59"/>
                </a:solidFill>
              </a:rPr>
              <a:t>12h</a:t>
            </a:r>
          </a:p>
        </p:txBody>
      </p:sp>
      <p:sp>
        <p:nvSpPr>
          <p:cNvPr id="5" name="row-line-178">
            <a:extLst>
              <a:ext uri="{FF2B5EF4-FFF2-40B4-BE49-F238E27FC236}">
                <a16:creationId xmlns:a16="http://schemas.microsoft.com/office/drawing/2014/main" id="{6363035C-B6C5-41AC-88BE-149FBD07155B}"/>
              </a:ext>
            </a:extLst>
          </p:cNvPr>
          <p:cNvSpPr>
            <a:spLocks noGrp="1"/>
          </p:cNvSpPr>
          <p:nvPr/>
        </p:nvSpPr>
        <p:spPr>
          <a:xfrm>
            <a:off x="2781300" y="1771650"/>
            <a:ext cx="47625" cy="723900"/>
          </a:xfrm>
          <a:prstGeom prst="rect">
            <a:avLst/>
          </a:prstGeom>
          <a:solidFill>
            <a:srgbClr val="1BAA59"/>
          </a:solidFill>
          <a:ln w="0">
            <a:noFill/>
            <a:prstDash val="solid"/>
          </a:ln>
        </p:spPr>
      </p:sp>
      <p:sp>
        <p:nvSpPr>
          <p:cNvPr id="6" name="row-title-178">
            <a:extLst>
              <a:ext uri="{FF2B5EF4-FFF2-40B4-BE49-F238E27FC236}">
                <a16:creationId xmlns:a16="http://schemas.microsoft.com/office/drawing/2014/main" id="{C3F8357B-CC50-4EFF-9EFA-18CAFF0EB1F8}"/>
              </a:ext>
            </a:extLst>
          </p:cNvPr>
          <p:cNvSpPr>
            <a:spLocks noGrp="1"/>
          </p:cNvSpPr>
          <p:nvPr/>
        </p:nvSpPr>
        <p:spPr>
          <a:xfrm>
            <a:off x="3105150" y="1695450"/>
            <a:ext cx="8001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0B2B5A"/>
                </a:solidFill>
              </a:defRPr>
            </a:pPr>
            <a:r>
              <a:rPr sz="1875" b="1">
                <a:solidFill>
                  <a:srgbClr val="0B2B5A"/>
                </a:solidFill>
              </a:rPr>
              <a:t>Ensino fundamental à pós-graduação lato sensu</a:t>
            </a:r>
          </a:p>
        </p:txBody>
      </p:sp>
      <p:sp>
        <p:nvSpPr>
          <p:cNvPr id="7" name="row-detail-178">
            <a:extLst>
              <a:ext uri="{FF2B5EF4-FFF2-40B4-BE49-F238E27FC236}">
                <a16:creationId xmlns:a16="http://schemas.microsoft.com/office/drawing/2014/main" id="{3C53F2EA-0D99-4253-A7C4-F5406BD30293}"/>
              </a:ext>
            </a:extLst>
          </p:cNvPr>
          <p:cNvSpPr>
            <a:spLocks noGrp="1"/>
          </p:cNvSpPr>
          <p:nvPr/>
        </p:nvSpPr>
        <p:spPr>
          <a:xfrm>
            <a:off x="3105150" y="2143125"/>
            <a:ext cx="8001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>
                <a:solidFill>
                  <a:srgbClr val="5B6576"/>
                </a:solidFill>
              </a:defRPr>
            </a:pPr>
            <a:r>
              <a:rPr sz="1425" dirty="0" err="1">
                <a:solidFill>
                  <a:srgbClr val="5B6576"/>
                </a:solidFill>
              </a:rPr>
              <a:t>Ampliação</a:t>
            </a:r>
            <a:r>
              <a:rPr sz="1425" dirty="0">
                <a:solidFill>
                  <a:srgbClr val="5B6576"/>
                </a:solidFill>
              </a:rPr>
              <a:t> </a:t>
            </a:r>
            <a:r>
              <a:rPr sz="1425" dirty="0" err="1">
                <a:solidFill>
                  <a:srgbClr val="5B6576"/>
                </a:solidFill>
              </a:rPr>
              <a:t>em</a:t>
            </a:r>
            <a:r>
              <a:rPr sz="1425" dirty="0">
                <a:solidFill>
                  <a:srgbClr val="5B6576"/>
                </a:solidFill>
              </a:rPr>
              <a:t> </a:t>
            </a:r>
            <a:r>
              <a:rPr sz="1425" dirty="0" err="1">
                <a:solidFill>
                  <a:srgbClr val="5B6576"/>
                </a:solidFill>
              </a:rPr>
              <a:t>relação</a:t>
            </a:r>
            <a:r>
              <a:rPr sz="1425" dirty="0">
                <a:solidFill>
                  <a:srgbClr val="5B6576"/>
                </a:solidFill>
              </a:rPr>
              <a:t> </a:t>
            </a:r>
            <a:r>
              <a:rPr sz="1425" dirty="0" err="1">
                <a:solidFill>
                  <a:srgbClr val="5B6576"/>
                </a:solidFill>
              </a:rPr>
              <a:t>às</a:t>
            </a:r>
            <a:r>
              <a:rPr sz="1425" dirty="0">
                <a:solidFill>
                  <a:srgbClr val="5B6576"/>
                </a:solidFill>
              </a:rPr>
              <a:t> </a:t>
            </a:r>
            <a:r>
              <a:rPr sz="1425" b="1" dirty="0" err="1">
                <a:solidFill>
                  <a:srgbClr val="5B6576"/>
                </a:solidFill>
              </a:rPr>
              <a:t>oito</a:t>
            </a:r>
            <a:r>
              <a:rPr sz="1425" dirty="0">
                <a:solidFill>
                  <a:srgbClr val="5B6576"/>
                </a:solidFill>
              </a:rPr>
              <a:t> horas da norma anterior.</a:t>
            </a:r>
          </a:p>
        </p:txBody>
      </p:sp>
      <p:sp>
        <p:nvSpPr>
          <p:cNvPr id="8" name="hours-20h-310">
            <a:extLst>
              <a:ext uri="{FF2B5EF4-FFF2-40B4-BE49-F238E27FC236}">
                <a16:creationId xmlns:a16="http://schemas.microsoft.com/office/drawing/2014/main" id="{641586CF-39AC-4D51-BDCF-C8FAD47ADE81}"/>
              </a:ext>
            </a:extLst>
          </p:cNvPr>
          <p:cNvSpPr>
            <a:spLocks noGrp="1"/>
          </p:cNvSpPr>
          <p:nvPr/>
        </p:nvSpPr>
        <p:spPr>
          <a:xfrm>
            <a:off x="800100" y="2952750"/>
            <a:ext cx="1714500" cy="819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3750" b="1">
                <a:solidFill>
                  <a:srgbClr val="1BAA59"/>
                </a:solidFill>
              </a:defRPr>
            </a:pPr>
            <a:r>
              <a:rPr sz="3750" b="1" dirty="0">
                <a:solidFill>
                  <a:srgbClr val="1BAA59"/>
                </a:solidFill>
              </a:rPr>
              <a:t>20h</a:t>
            </a:r>
          </a:p>
        </p:txBody>
      </p:sp>
      <p:sp>
        <p:nvSpPr>
          <p:cNvPr id="9" name="row-line-310">
            <a:extLst>
              <a:ext uri="{FF2B5EF4-FFF2-40B4-BE49-F238E27FC236}">
                <a16:creationId xmlns:a16="http://schemas.microsoft.com/office/drawing/2014/main" id="{6E11C1F9-14C3-4F8F-83E7-AE31923A05AF}"/>
              </a:ext>
            </a:extLst>
          </p:cNvPr>
          <p:cNvSpPr>
            <a:spLocks noGrp="1"/>
          </p:cNvSpPr>
          <p:nvPr/>
        </p:nvSpPr>
        <p:spPr>
          <a:xfrm>
            <a:off x="2781300" y="3028950"/>
            <a:ext cx="47625" cy="723900"/>
          </a:xfrm>
          <a:prstGeom prst="rect">
            <a:avLst/>
          </a:prstGeom>
          <a:solidFill>
            <a:srgbClr val="1BAA59"/>
          </a:solidFill>
          <a:ln w="0">
            <a:noFill/>
            <a:prstDash val="solid"/>
          </a:ln>
        </p:spPr>
      </p:sp>
      <p:sp>
        <p:nvSpPr>
          <p:cNvPr id="10" name="row-title-310">
            <a:extLst>
              <a:ext uri="{FF2B5EF4-FFF2-40B4-BE49-F238E27FC236}">
                <a16:creationId xmlns:a16="http://schemas.microsoft.com/office/drawing/2014/main" id="{54FEB4C6-EE3A-4C24-8068-B476D0D03262}"/>
              </a:ext>
            </a:extLst>
          </p:cNvPr>
          <p:cNvSpPr>
            <a:spLocks noGrp="1"/>
          </p:cNvSpPr>
          <p:nvPr/>
        </p:nvSpPr>
        <p:spPr>
          <a:xfrm>
            <a:off x="3105150" y="2952750"/>
            <a:ext cx="8001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0B2B5A"/>
                </a:solidFill>
              </a:defRPr>
            </a:pPr>
            <a:r>
              <a:rPr sz="1875" b="1">
                <a:solidFill>
                  <a:srgbClr val="0B2B5A"/>
                </a:solidFill>
              </a:rPr>
              <a:t>Mestrado, doutorado e pós-doutorado</a:t>
            </a:r>
          </a:p>
        </p:txBody>
      </p:sp>
      <p:sp>
        <p:nvSpPr>
          <p:cNvPr id="11" name="row-detail-310">
            <a:extLst>
              <a:ext uri="{FF2B5EF4-FFF2-40B4-BE49-F238E27FC236}">
                <a16:creationId xmlns:a16="http://schemas.microsoft.com/office/drawing/2014/main" id="{99B2FE12-F564-4084-AD09-38C6025EB3D0}"/>
              </a:ext>
            </a:extLst>
          </p:cNvPr>
          <p:cNvSpPr>
            <a:spLocks noGrp="1"/>
          </p:cNvSpPr>
          <p:nvPr/>
        </p:nvSpPr>
        <p:spPr>
          <a:xfrm>
            <a:off x="3105150" y="3400425"/>
            <a:ext cx="8001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>
                <a:solidFill>
                  <a:srgbClr val="5B6576"/>
                </a:solidFill>
              </a:defRPr>
            </a:pPr>
            <a:r>
              <a:rPr sz="1425" dirty="0">
                <a:solidFill>
                  <a:srgbClr val="5B6576"/>
                </a:solidFill>
              </a:rPr>
              <a:t>Carga </a:t>
            </a:r>
            <a:r>
              <a:rPr sz="1425" dirty="0" err="1">
                <a:solidFill>
                  <a:srgbClr val="5B6576"/>
                </a:solidFill>
              </a:rPr>
              <a:t>diferenciada</a:t>
            </a:r>
            <a:r>
              <a:rPr sz="1425" dirty="0">
                <a:solidFill>
                  <a:srgbClr val="5B6576"/>
                </a:solidFill>
              </a:rPr>
              <a:t> para </a:t>
            </a:r>
            <a:r>
              <a:rPr sz="1425" dirty="0" err="1">
                <a:solidFill>
                  <a:srgbClr val="5B6576"/>
                </a:solidFill>
              </a:rPr>
              <a:t>formação</a:t>
            </a:r>
            <a:r>
              <a:rPr sz="1425" dirty="0">
                <a:solidFill>
                  <a:srgbClr val="5B6576"/>
                </a:solidFill>
              </a:rPr>
              <a:t> </a:t>
            </a:r>
            <a:r>
              <a:rPr sz="1425" i="1" dirty="0">
                <a:solidFill>
                  <a:srgbClr val="5B6576"/>
                </a:solidFill>
              </a:rPr>
              <a:t>stricto sensu</a:t>
            </a:r>
            <a:r>
              <a:rPr sz="1425" dirty="0">
                <a:solidFill>
                  <a:srgbClr val="5B6576"/>
                </a:solidFill>
              </a:rPr>
              <a:t>.</a:t>
            </a:r>
          </a:p>
        </p:txBody>
      </p:sp>
      <p:sp>
        <p:nvSpPr>
          <p:cNvPr id="12" name="hours-8h-442">
            <a:extLst>
              <a:ext uri="{FF2B5EF4-FFF2-40B4-BE49-F238E27FC236}">
                <a16:creationId xmlns:a16="http://schemas.microsoft.com/office/drawing/2014/main" id="{A55E1334-24A3-4B0B-AB7B-8EE65272F40B}"/>
              </a:ext>
            </a:extLst>
          </p:cNvPr>
          <p:cNvSpPr>
            <a:spLocks noGrp="1"/>
          </p:cNvSpPr>
          <p:nvPr/>
        </p:nvSpPr>
        <p:spPr>
          <a:xfrm>
            <a:off x="800100" y="4210050"/>
            <a:ext cx="1714500" cy="819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3750" b="1">
                <a:solidFill>
                  <a:srgbClr val="1BAA59"/>
                </a:solidFill>
              </a:defRPr>
            </a:pPr>
            <a:r>
              <a:rPr sz="3750" b="1" dirty="0">
                <a:solidFill>
                  <a:srgbClr val="00B050"/>
                </a:solidFill>
              </a:rPr>
              <a:t>8h</a:t>
            </a:r>
          </a:p>
        </p:txBody>
      </p:sp>
      <p:sp>
        <p:nvSpPr>
          <p:cNvPr id="13" name="row-line-442">
            <a:extLst>
              <a:ext uri="{FF2B5EF4-FFF2-40B4-BE49-F238E27FC236}">
                <a16:creationId xmlns:a16="http://schemas.microsoft.com/office/drawing/2014/main" id="{4E7C33B1-6AC9-4EB5-98FA-71DF30067126}"/>
              </a:ext>
            </a:extLst>
          </p:cNvPr>
          <p:cNvSpPr>
            <a:spLocks noGrp="1"/>
          </p:cNvSpPr>
          <p:nvPr/>
        </p:nvSpPr>
        <p:spPr>
          <a:xfrm>
            <a:off x="2781300" y="4286250"/>
            <a:ext cx="47625" cy="723900"/>
          </a:xfrm>
          <a:prstGeom prst="rect">
            <a:avLst/>
          </a:prstGeom>
          <a:solidFill>
            <a:srgbClr val="1BAA59"/>
          </a:solidFill>
          <a:ln w="0">
            <a:noFill/>
            <a:prstDash val="solid"/>
          </a:ln>
        </p:spPr>
      </p:sp>
      <p:sp>
        <p:nvSpPr>
          <p:cNvPr id="14" name="row-title-442">
            <a:extLst>
              <a:ext uri="{FF2B5EF4-FFF2-40B4-BE49-F238E27FC236}">
                <a16:creationId xmlns:a16="http://schemas.microsoft.com/office/drawing/2014/main" id="{E2264CEF-DD1D-4155-986A-FECE4FF380D0}"/>
              </a:ext>
            </a:extLst>
          </p:cNvPr>
          <p:cNvSpPr>
            <a:spLocks noGrp="1"/>
          </p:cNvSpPr>
          <p:nvPr/>
        </p:nvSpPr>
        <p:spPr>
          <a:xfrm>
            <a:off x="3105150" y="4210050"/>
            <a:ext cx="8001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>
              <a:defRPr sz="1875" b="1">
                <a:solidFill>
                  <a:srgbClr val="0B2B5A"/>
                </a:solidFill>
              </a:defRPr>
            </a:pPr>
            <a:r>
              <a:rPr sz="1875" b="1" dirty="0" err="1">
                <a:solidFill>
                  <a:srgbClr val="0B2B5A"/>
                </a:solidFill>
              </a:rPr>
              <a:t>Aluno</a:t>
            </a:r>
            <a:r>
              <a:rPr sz="1875" b="1" dirty="0">
                <a:solidFill>
                  <a:srgbClr val="0B2B5A"/>
                </a:solidFill>
              </a:rPr>
              <a:t> especial</a:t>
            </a:r>
            <a:r>
              <a:rPr lang="pt-BR" sz="1875" b="1" dirty="0">
                <a:solidFill>
                  <a:srgbClr val="0B2B5A"/>
                </a:solidFill>
              </a:rPr>
              <a:t> em programas de mestrado ou doutorado</a:t>
            </a:r>
            <a:endParaRPr sz="1875" b="1" dirty="0">
              <a:solidFill>
                <a:srgbClr val="0B2B5A"/>
              </a:solidFill>
            </a:endParaRPr>
          </a:p>
        </p:txBody>
      </p:sp>
      <p:sp>
        <p:nvSpPr>
          <p:cNvPr id="15" name="row-detail-442">
            <a:extLst>
              <a:ext uri="{FF2B5EF4-FFF2-40B4-BE49-F238E27FC236}">
                <a16:creationId xmlns:a16="http://schemas.microsoft.com/office/drawing/2014/main" id="{BAE8C9B4-E4DE-4E20-9835-FCF3F8CC920F}"/>
              </a:ext>
            </a:extLst>
          </p:cNvPr>
          <p:cNvSpPr>
            <a:spLocks noGrp="1"/>
          </p:cNvSpPr>
          <p:nvPr/>
        </p:nvSpPr>
        <p:spPr>
          <a:xfrm>
            <a:off x="3105150" y="4657725"/>
            <a:ext cx="8001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>
                <a:solidFill>
                  <a:srgbClr val="5B6576"/>
                </a:solidFill>
              </a:defRPr>
            </a:pPr>
            <a:r>
              <a:rPr sz="1425">
                <a:solidFill>
                  <a:srgbClr val="5B6576"/>
                </a:solidFill>
              </a:rPr>
              <a:t>Reconhecimento de situações próprias da carreira.</a:t>
            </a:r>
          </a:p>
        </p:txBody>
      </p:sp>
      <p:sp>
        <p:nvSpPr>
          <p:cNvPr id="16" name="advance-footer">
            <a:extLst>
              <a:ext uri="{FF2B5EF4-FFF2-40B4-BE49-F238E27FC236}">
                <a16:creationId xmlns:a16="http://schemas.microsoft.com/office/drawing/2014/main" id="{14922E6B-FEE2-4A9C-B0D8-466AECB487D1}"/>
              </a:ext>
            </a:extLst>
          </p:cNvPr>
          <p:cNvSpPr>
            <a:spLocks noGrp="1"/>
          </p:cNvSpPr>
          <p:nvPr/>
        </p:nvSpPr>
        <p:spPr>
          <a:xfrm>
            <a:off x="800100" y="5562600"/>
            <a:ext cx="10287000" cy="628650"/>
          </a:xfrm>
          <a:prstGeom prst="roundRect">
            <a:avLst>
              <a:gd name="adj" fmla="val 12121"/>
            </a:avLst>
          </a:prstGeom>
          <a:solidFill>
            <a:srgbClr val="EAF7EF"/>
          </a:solidFill>
          <a:ln w="0">
            <a:noFill/>
            <a:prstDash val="solid"/>
          </a:ln>
        </p:spPr>
      </p:sp>
      <p:sp>
        <p:nvSpPr>
          <p:cNvPr id="17" name="advance-footer-text">
            <a:extLst>
              <a:ext uri="{FF2B5EF4-FFF2-40B4-BE49-F238E27FC236}">
                <a16:creationId xmlns:a16="http://schemas.microsoft.com/office/drawing/2014/main" id="{15C133A5-A4B7-4C52-9560-F068BE75A502}"/>
              </a:ext>
            </a:extLst>
          </p:cNvPr>
          <p:cNvSpPr>
            <a:spLocks noGrp="1"/>
          </p:cNvSpPr>
          <p:nvPr/>
        </p:nvSpPr>
        <p:spPr>
          <a:xfrm>
            <a:off x="1066800" y="5648325"/>
            <a:ext cx="97536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008A70"/>
                </a:solidFill>
              </a:defRPr>
            </a:pPr>
            <a:r>
              <a:rPr sz="1350" b="1">
                <a:solidFill>
                  <a:srgbClr val="008A70"/>
                </a:solidFill>
              </a:rPr>
              <a:t>Também retirou a vedação geral à remoção e redistribuição e admitiu curso de nível igual ou inferior quando demonstrado o interesse institucional.</a:t>
            </a:r>
          </a:p>
        </p:txBody>
      </p:sp>
      <p:sp>
        <p:nvSpPr>
          <p:cNvPr id="18" name="footer-line">
            <a:extLst>
              <a:ext uri="{FF2B5EF4-FFF2-40B4-BE49-F238E27FC236}">
                <a16:creationId xmlns:a16="http://schemas.microsoft.com/office/drawing/2014/main" id="{EEB85DA4-1BE6-43B6-A7C1-67ED1E22546B}"/>
              </a:ext>
            </a:extLst>
          </p:cNvPr>
          <p:cNvSpPr>
            <a:spLocks noGrp="1"/>
          </p:cNvSpPr>
          <p:nvPr/>
        </p:nvSpPr>
        <p:spPr>
          <a:xfrm>
            <a:off x="609600" y="6496050"/>
            <a:ext cx="10363200" cy="190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</p:sp>
      <p:sp>
        <p:nvSpPr>
          <p:cNvPr id="19" name="footer-label">
            <a:extLst>
              <a:ext uri="{FF2B5EF4-FFF2-40B4-BE49-F238E27FC236}">
                <a16:creationId xmlns:a16="http://schemas.microsoft.com/office/drawing/2014/main" id="{B115D24B-4499-4081-9AC0-782D30EF2FD2}"/>
              </a:ext>
            </a:extLst>
          </p:cNvPr>
          <p:cNvSpPr>
            <a:spLocks noGrp="1"/>
          </p:cNvSpPr>
          <p:nvPr/>
        </p:nvSpPr>
        <p:spPr>
          <a:xfrm>
            <a:off x="609600" y="6534150"/>
            <a:ext cx="3143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>
              <a:defRPr sz="825" b="1">
                <a:solidFill>
                  <a:srgbClr val="5B6576"/>
                </a:solidFill>
              </a:defRPr>
            </a:pPr>
            <a:r>
              <a:rPr lang="pt-BR" sz="825" b="1" dirty="0">
                <a:solidFill>
                  <a:srgbClr val="5B6576"/>
                </a:solidFill>
              </a:rPr>
              <a:t>Apresentação aos TAEs | IFSP</a:t>
            </a:r>
          </a:p>
        </p:txBody>
      </p:sp>
      <p:sp>
        <p:nvSpPr>
          <p:cNvPr id="20" name="page-number">
            <a:extLst>
              <a:ext uri="{FF2B5EF4-FFF2-40B4-BE49-F238E27FC236}">
                <a16:creationId xmlns:a16="http://schemas.microsoft.com/office/drawing/2014/main" id="{B6B2D94A-ED19-4334-9443-6548E730071A}"/>
              </a:ext>
            </a:extLst>
          </p:cNvPr>
          <p:cNvSpPr>
            <a:spLocks noGrp="1"/>
          </p:cNvSpPr>
          <p:nvPr/>
        </p:nvSpPr>
        <p:spPr>
          <a:xfrm>
            <a:off x="11049000" y="6515100"/>
            <a:ext cx="5334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1BAA59"/>
                </a:solidFill>
              </a:defRPr>
            </a:pPr>
            <a:r>
              <a:rPr sz="900" b="1">
                <a:solidFill>
                  <a:srgbClr val="1BAA59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333582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op-accent">
            <a:extLst>
              <a:ext uri="{FF2B5EF4-FFF2-40B4-BE49-F238E27FC236}">
                <a16:creationId xmlns:a16="http://schemas.microsoft.com/office/drawing/2014/main" id="{1011DBD5-DF27-46A5-9FE5-34F4A16F73F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71450"/>
          </a:xfrm>
          <a:prstGeom prst="rect">
            <a:avLst/>
          </a:prstGeom>
          <a:solidFill>
            <a:srgbClr val="F3A712"/>
          </a:solidFill>
          <a:ln w="0">
            <a:noFill/>
            <a:prstDash val="solid"/>
          </a:ln>
        </p:spPr>
      </p:sp>
      <p:sp>
        <p:nvSpPr>
          <p:cNvPr id="2" name="eyebrow">
            <a:extLst>
              <a:ext uri="{FF2B5EF4-FFF2-40B4-BE49-F238E27FC236}">
                <a16:creationId xmlns:a16="http://schemas.microsoft.com/office/drawing/2014/main" id="{719A3C2A-DFAC-4DAB-A9BB-83AC3EF11837}"/>
              </a:ext>
            </a:extLst>
          </p:cNvPr>
          <p:cNvSpPr>
            <a:spLocks noGrp="1"/>
          </p:cNvSpPr>
          <p:nvPr/>
        </p:nvSpPr>
        <p:spPr>
          <a:xfrm>
            <a:off x="609600" y="361950"/>
            <a:ext cx="342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A66500"/>
                </a:solidFill>
              </a:defRPr>
            </a:pPr>
            <a:r>
              <a:rPr sz="2000" b="1" dirty="0">
                <a:solidFill>
                  <a:srgbClr val="A66500"/>
                </a:solidFill>
              </a:rPr>
              <a:t>PONTO PARA CORREÇÃO</a:t>
            </a:r>
          </a:p>
        </p:txBody>
      </p:sp>
      <p:sp>
        <p:nvSpPr>
          <p:cNvPr id="3" name="title">
            <a:extLst>
              <a:ext uri="{FF2B5EF4-FFF2-40B4-BE49-F238E27FC236}">
                <a16:creationId xmlns:a16="http://schemas.microsoft.com/office/drawing/2014/main" id="{0909AF26-B9B4-423C-ADB4-284C8A7017D6}"/>
              </a:ext>
            </a:extLst>
          </p:cNvPr>
          <p:cNvSpPr>
            <a:spLocks noGrp="1"/>
          </p:cNvSpPr>
          <p:nvPr/>
        </p:nvSpPr>
        <p:spPr>
          <a:xfrm>
            <a:off x="609600" y="704850"/>
            <a:ext cx="109728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0B2B5A"/>
                </a:solidFill>
              </a:defRPr>
            </a:pPr>
            <a:r>
              <a:rPr sz="2850" b="1" dirty="0">
                <a:solidFill>
                  <a:srgbClr val="0B2B5A"/>
                </a:solidFill>
              </a:rPr>
              <a:t>O § 4º da </a:t>
            </a:r>
            <a:r>
              <a:rPr sz="2850" b="1" dirty="0" err="1">
                <a:solidFill>
                  <a:srgbClr val="0B2B5A"/>
                </a:solidFill>
              </a:rPr>
              <a:t>Resolução</a:t>
            </a:r>
            <a:r>
              <a:rPr sz="2850" b="1" dirty="0">
                <a:solidFill>
                  <a:srgbClr val="0B2B5A"/>
                </a:solidFill>
              </a:rPr>
              <a:t> nº 54 </a:t>
            </a:r>
            <a:r>
              <a:rPr sz="2850" b="1" dirty="0" err="1">
                <a:solidFill>
                  <a:srgbClr val="0B2B5A"/>
                </a:solidFill>
              </a:rPr>
              <a:t>gerou</a:t>
            </a:r>
            <a:r>
              <a:rPr sz="2850" b="1" dirty="0">
                <a:solidFill>
                  <a:srgbClr val="0B2B5A"/>
                </a:solidFill>
              </a:rPr>
              <a:t> </a:t>
            </a:r>
            <a:r>
              <a:rPr sz="2850" b="1" dirty="0" err="1">
                <a:solidFill>
                  <a:srgbClr val="0B2B5A"/>
                </a:solidFill>
              </a:rPr>
              <a:t>uma</a:t>
            </a:r>
            <a:r>
              <a:rPr sz="2850" b="1" dirty="0">
                <a:solidFill>
                  <a:srgbClr val="0B2B5A"/>
                </a:solidFill>
              </a:rPr>
              <a:t> </a:t>
            </a:r>
            <a:r>
              <a:rPr sz="2850" b="1" dirty="0" err="1">
                <a:solidFill>
                  <a:srgbClr val="0B2B5A"/>
                </a:solidFill>
              </a:rPr>
              <a:t>interpretação</a:t>
            </a:r>
            <a:r>
              <a:rPr sz="2850" b="1" dirty="0">
                <a:solidFill>
                  <a:srgbClr val="0B2B5A"/>
                </a:solidFill>
              </a:rPr>
              <a:t> prejudicial</a:t>
            </a:r>
          </a:p>
        </p:txBody>
      </p:sp>
      <p:sp>
        <p:nvSpPr>
          <p:cNvPr id="4" name="subtitle">
            <a:extLst>
              <a:ext uri="{FF2B5EF4-FFF2-40B4-BE49-F238E27FC236}">
                <a16:creationId xmlns:a16="http://schemas.microsoft.com/office/drawing/2014/main" id="{A9E54373-3907-436E-9B37-1C77ECE5FC03}"/>
              </a:ext>
            </a:extLst>
          </p:cNvPr>
          <p:cNvSpPr>
            <a:spLocks noGrp="1"/>
          </p:cNvSpPr>
          <p:nvPr/>
        </p:nvSpPr>
        <p:spPr>
          <a:xfrm>
            <a:off x="628650" y="1314450"/>
            <a:ext cx="109347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9E1B2D"/>
                </a:solidFill>
              </a:defRPr>
            </a:pPr>
            <a:r>
              <a:rPr sz="1650" b="1">
                <a:solidFill>
                  <a:srgbClr val="9E1B2D"/>
                </a:solidFill>
              </a:rPr>
              <a:t>A regra tratava da jornada do cargo, não do horário especial individual previsto no art. 98.</a:t>
            </a:r>
          </a:p>
        </p:txBody>
      </p:sp>
      <p:sp>
        <p:nvSpPr>
          <p:cNvPr id="5" name="quote-panel">
            <a:extLst>
              <a:ext uri="{FF2B5EF4-FFF2-40B4-BE49-F238E27FC236}">
                <a16:creationId xmlns:a16="http://schemas.microsoft.com/office/drawing/2014/main" id="{212D618C-69CA-41E6-A90C-945A43799095}"/>
              </a:ext>
            </a:extLst>
          </p:cNvPr>
          <p:cNvSpPr>
            <a:spLocks noGrp="1"/>
          </p:cNvSpPr>
          <p:nvPr/>
        </p:nvSpPr>
        <p:spPr>
          <a:xfrm>
            <a:off x="666750" y="2019300"/>
            <a:ext cx="4857750" cy="2800350"/>
          </a:xfrm>
          <a:prstGeom prst="roundRect">
            <a:avLst>
              <a:gd name="adj" fmla="val 2721"/>
            </a:avLst>
          </a:prstGeom>
          <a:solidFill>
            <a:srgbClr val="EAF2FB"/>
          </a:solidFill>
          <a:ln w="19050">
            <a:solidFill>
              <a:srgbClr val="1769AA"/>
            </a:solidFill>
            <a:prstDash val="solid"/>
          </a:ln>
        </p:spPr>
      </p:sp>
      <p:sp>
        <p:nvSpPr>
          <p:cNvPr id="6" name="quote-label">
            <a:extLst>
              <a:ext uri="{FF2B5EF4-FFF2-40B4-BE49-F238E27FC236}">
                <a16:creationId xmlns:a16="http://schemas.microsoft.com/office/drawing/2014/main" id="{DA112396-E86B-457A-8A25-A519E3BD7AD9}"/>
              </a:ext>
            </a:extLst>
          </p:cNvPr>
          <p:cNvSpPr>
            <a:spLocks noGrp="1"/>
          </p:cNvSpPr>
          <p:nvPr/>
        </p:nvSpPr>
        <p:spPr>
          <a:xfrm>
            <a:off x="990600" y="2247900"/>
            <a:ext cx="4210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1769AA"/>
                </a:solidFill>
              </a:defRPr>
            </a:pPr>
            <a:r>
              <a:rPr sz="1650" b="1">
                <a:solidFill>
                  <a:srgbClr val="1769AA"/>
                </a:solidFill>
              </a:rPr>
              <a:t>O QUE DIZ O § 4º</a:t>
            </a:r>
          </a:p>
        </p:txBody>
      </p:sp>
      <p:sp>
        <p:nvSpPr>
          <p:cNvPr id="7" name="quote-text">
            <a:extLst>
              <a:ext uri="{FF2B5EF4-FFF2-40B4-BE49-F238E27FC236}">
                <a16:creationId xmlns:a16="http://schemas.microsoft.com/office/drawing/2014/main" id="{B1A86F81-D9E5-4491-9404-071C7C007251}"/>
              </a:ext>
            </a:extLst>
          </p:cNvPr>
          <p:cNvSpPr>
            <a:spLocks noGrp="1"/>
          </p:cNvSpPr>
          <p:nvPr/>
        </p:nvSpPr>
        <p:spPr>
          <a:xfrm>
            <a:off x="1066800" y="2762250"/>
            <a:ext cx="4057650" cy="1638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75" i="1">
                <a:solidFill>
                  <a:srgbClr val="0B2B5A"/>
                </a:solidFill>
              </a:defRPr>
            </a:pPr>
            <a:r>
              <a:rPr sz="1575" i="1">
                <a:solidFill>
                  <a:srgbClr val="0B2B5A"/>
                </a:solidFill>
              </a:rPr>
              <a:t>“Para servidores Técnico-administrativos em Educação ocupantes de cargos de provimento efetivo com carga horária menor que 40 (quarenta) horas, previstos em lei específica, o incentivo será de 08 (oito) horas semanais.”</a:t>
            </a:r>
          </a:p>
        </p:txBody>
      </p:sp>
      <p:sp>
        <p:nvSpPr>
          <p:cNvPr id="8" name="interpretation-panel">
            <a:extLst>
              <a:ext uri="{FF2B5EF4-FFF2-40B4-BE49-F238E27FC236}">
                <a16:creationId xmlns:a16="http://schemas.microsoft.com/office/drawing/2014/main" id="{B26E0195-5734-40F4-B2AB-866ADDD92EA8}"/>
              </a:ext>
            </a:extLst>
          </p:cNvPr>
          <p:cNvSpPr>
            <a:spLocks noGrp="1"/>
          </p:cNvSpPr>
          <p:nvPr/>
        </p:nvSpPr>
        <p:spPr>
          <a:xfrm>
            <a:off x="5905500" y="2028825"/>
            <a:ext cx="5619750" cy="2800350"/>
          </a:xfrm>
          <a:prstGeom prst="roundRect">
            <a:avLst>
              <a:gd name="adj" fmla="val 2721"/>
            </a:avLst>
          </a:prstGeom>
          <a:solidFill>
            <a:srgbClr val="FFF6DD"/>
          </a:solidFill>
          <a:ln w="19050">
            <a:solidFill>
              <a:srgbClr val="F3A712"/>
            </a:solidFill>
            <a:prstDash val="solid"/>
          </a:ln>
        </p:spPr>
      </p:sp>
      <p:sp>
        <p:nvSpPr>
          <p:cNvPr id="9" name="problem-label">
            <a:extLst>
              <a:ext uri="{FF2B5EF4-FFF2-40B4-BE49-F238E27FC236}">
                <a16:creationId xmlns:a16="http://schemas.microsoft.com/office/drawing/2014/main" id="{CB8347F5-0040-4611-80D0-8C8B3864F55D}"/>
              </a:ext>
            </a:extLst>
          </p:cNvPr>
          <p:cNvSpPr>
            <a:spLocks noGrp="1"/>
          </p:cNvSpPr>
          <p:nvPr/>
        </p:nvSpPr>
        <p:spPr>
          <a:xfrm>
            <a:off x="6267450" y="2247900"/>
            <a:ext cx="48958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8A5A00"/>
                </a:solidFill>
              </a:defRPr>
            </a:pPr>
            <a:r>
              <a:rPr sz="1650" b="1">
                <a:solidFill>
                  <a:srgbClr val="8A5A00"/>
                </a:solidFill>
              </a:rPr>
              <a:t>ONDE SURGIU O PROBLEMA</a:t>
            </a:r>
          </a:p>
        </p:txBody>
      </p:sp>
      <p:sp>
        <p:nvSpPr>
          <p:cNvPr id="10" name="bullet-0">
            <a:extLst>
              <a:ext uri="{FF2B5EF4-FFF2-40B4-BE49-F238E27FC236}">
                <a16:creationId xmlns:a16="http://schemas.microsoft.com/office/drawing/2014/main" id="{34A89BE5-06E7-41B7-A93C-9670878C64A9}"/>
              </a:ext>
            </a:extLst>
          </p:cNvPr>
          <p:cNvSpPr>
            <a:spLocks noGrp="1"/>
          </p:cNvSpPr>
          <p:nvPr/>
        </p:nvSpPr>
        <p:spPr>
          <a:xfrm>
            <a:off x="6267450" y="2857500"/>
            <a:ext cx="171450" cy="171450"/>
          </a:xfrm>
          <a:prstGeom prst="ellipse">
            <a:avLst/>
          </a:prstGeom>
          <a:solidFill>
            <a:srgbClr val="F3A712"/>
          </a:solidFill>
          <a:ln w="0">
            <a:noFill/>
            <a:prstDash val="solid"/>
          </a:ln>
        </p:spPr>
      </p:sp>
      <p:sp>
        <p:nvSpPr>
          <p:cNvPr id="11" name="bullet-text-0">
            <a:extLst>
              <a:ext uri="{FF2B5EF4-FFF2-40B4-BE49-F238E27FC236}">
                <a16:creationId xmlns:a16="http://schemas.microsoft.com/office/drawing/2014/main" id="{84226E41-D8FA-4E45-A9F9-BE77F56BCF77}"/>
              </a:ext>
            </a:extLst>
          </p:cNvPr>
          <p:cNvSpPr>
            <a:spLocks noGrp="1"/>
          </p:cNvSpPr>
          <p:nvPr/>
        </p:nvSpPr>
        <p:spPr>
          <a:xfrm>
            <a:off x="6591300" y="2667000"/>
            <a:ext cx="44958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72033"/>
                </a:solidFill>
              </a:defRPr>
            </a:pPr>
            <a:r>
              <a:rPr sz="1350" b="0" dirty="0">
                <a:solidFill>
                  <a:srgbClr val="172033"/>
                </a:solidFill>
              </a:rPr>
              <a:t>A jornada </a:t>
            </a:r>
            <a:r>
              <a:rPr sz="1350" b="0" dirty="0" err="1">
                <a:solidFill>
                  <a:srgbClr val="172033"/>
                </a:solidFill>
              </a:rPr>
              <a:t>menor</a:t>
            </a:r>
            <a:r>
              <a:rPr sz="1350" b="0" dirty="0">
                <a:solidFill>
                  <a:srgbClr val="172033"/>
                </a:solidFill>
              </a:rPr>
              <a:t> </a:t>
            </a:r>
            <a:r>
              <a:rPr sz="1350" b="0" dirty="0" err="1">
                <a:solidFill>
                  <a:srgbClr val="172033"/>
                </a:solidFill>
              </a:rPr>
              <a:t>prevista</a:t>
            </a:r>
            <a:r>
              <a:rPr sz="1350" b="0" dirty="0">
                <a:solidFill>
                  <a:srgbClr val="172033"/>
                </a:solidFill>
              </a:rPr>
              <a:t> </a:t>
            </a:r>
            <a:r>
              <a:rPr sz="1350" b="0" dirty="0" err="1">
                <a:solidFill>
                  <a:srgbClr val="172033"/>
                </a:solidFill>
              </a:rPr>
              <a:t>em</a:t>
            </a:r>
            <a:r>
              <a:rPr sz="1350" b="0" dirty="0">
                <a:solidFill>
                  <a:srgbClr val="172033"/>
                </a:solidFill>
              </a:rPr>
              <a:t> lei </a:t>
            </a:r>
            <a:r>
              <a:rPr sz="1350" b="0" dirty="0" err="1">
                <a:solidFill>
                  <a:srgbClr val="172033"/>
                </a:solidFill>
              </a:rPr>
              <a:t>específica</a:t>
            </a:r>
            <a:r>
              <a:rPr sz="1350" b="0" dirty="0">
                <a:solidFill>
                  <a:srgbClr val="172033"/>
                </a:solidFill>
              </a:rPr>
              <a:t> se </a:t>
            </a:r>
            <a:r>
              <a:rPr sz="1350" b="0" dirty="0" err="1">
                <a:solidFill>
                  <a:srgbClr val="172033"/>
                </a:solidFill>
              </a:rPr>
              <a:t>refere</a:t>
            </a:r>
            <a:r>
              <a:rPr sz="1350" b="0" dirty="0">
                <a:solidFill>
                  <a:srgbClr val="172033"/>
                </a:solidFill>
              </a:rPr>
              <a:t> </a:t>
            </a:r>
            <a:r>
              <a:rPr sz="1350" b="0" dirty="0" err="1">
                <a:solidFill>
                  <a:srgbClr val="172033"/>
                </a:solidFill>
              </a:rPr>
              <a:t>ao</a:t>
            </a:r>
            <a:r>
              <a:rPr sz="1350" b="0" dirty="0">
                <a:solidFill>
                  <a:srgbClr val="172033"/>
                </a:solidFill>
              </a:rPr>
              <a:t> cargo </a:t>
            </a:r>
            <a:r>
              <a:rPr sz="1350" b="0" dirty="0" err="1">
                <a:solidFill>
                  <a:srgbClr val="172033"/>
                </a:solidFill>
              </a:rPr>
              <a:t>ou</a:t>
            </a:r>
            <a:r>
              <a:rPr sz="1350" b="0" dirty="0">
                <a:solidFill>
                  <a:srgbClr val="172033"/>
                </a:solidFill>
              </a:rPr>
              <a:t> à </a:t>
            </a:r>
            <a:r>
              <a:rPr sz="1350" b="0" dirty="0" err="1">
                <a:solidFill>
                  <a:srgbClr val="172033"/>
                </a:solidFill>
              </a:rPr>
              <a:t>carreira</a:t>
            </a:r>
            <a:r>
              <a:rPr sz="1350" b="0" dirty="0">
                <a:solidFill>
                  <a:srgbClr val="172033"/>
                </a:solidFill>
              </a:rPr>
              <a:t>, </a:t>
            </a:r>
            <a:r>
              <a:rPr sz="1350" b="0" dirty="0" err="1">
                <a:solidFill>
                  <a:srgbClr val="172033"/>
                </a:solidFill>
              </a:rPr>
              <a:t>como</a:t>
            </a:r>
            <a:r>
              <a:rPr sz="1350" b="0" dirty="0">
                <a:solidFill>
                  <a:srgbClr val="172033"/>
                </a:solidFill>
              </a:rPr>
              <a:t> no </a:t>
            </a:r>
            <a:r>
              <a:rPr sz="1350" b="0" dirty="0" err="1">
                <a:solidFill>
                  <a:srgbClr val="172033"/>
                </a:solidFill>
              </a:rPr>
              <a:t>caso</a:t>
            </a:r>
            <a:r>
              <a:rPr sz="1350" b="0" dirty="0">
                <a:solidFill>
                  <a:srgbClr val="172033"/>
                </a:solidFill>
              </a:rPr>
              <a:t> de </a:t>
            </a:r>
            <a:r>
              <a:rPr sz="1350" b="0" dirty="0" err="1">
                <a:solidFill>
                  <a:srgbClr val="172033"/>
                </a:solidFill>
              </a:rPr>
              <a:t>jornalista</a:t>
            </a:r>
            <a:r>
              <a:rPr sz="1350" b="0" dirty="0">
                <a:solidFill>
                  <a:srgbClr val="172033"/>
                </a:solidFill>
              </a:rPr>
              <a:t>.</a:t>
            </a:r>
          </a:p>
        </p:txBody>
      </p:sp>
      <p:sp>
        <p:nvSpPr>
          <p:cNvPr id="12" name="bullet-1">
            <a:extLst>
              <a:ext uri="{FF2B5EF4-FFF2-40B4-BE49-F238E27FC236}">
                <a16:creationId xmlns:a16="http://schemas.microsoft.com/office/drawing/2014/main" id="{8B417C84-E48B-4066-92C8-9B7A6F5BC260}"/>
              </a:ext>
            </a:extLst>
          </p:cNvPr>
          <p:cNvSpPr>
            <a:spLocks noGrp="1"/>
          </p:cNvSpPr>
          <p:nvPr/>
        </p:nvSpPr>
        <p:spPr>
          <a:xfrm>
            <a:off x="6267450" y="3505200"/>
            <a:ext cx="171450" cy="171450"/>
          </a:xfrm>
          <a:prstGeom prst="ellipse">
            <a:avLst/>
          </a:prstGeom>
          <a:solidFill>
            <a:srgbClr val="F3A712"/>
          </a:solidFill>
          <a:ln w="0">
            <a:noFill/>
            <a:prstDash val="solid"/>
          </a:ln>
        </p:spPr>
      </p:sp>
      <p:sp>
        <p:nvSpPr>
          <p:cNvPr id="13" name="bullet-text-1">
            <a:extLst>
              <a:ext uri="{FF2B5EF4-FFF2-40B4-BE49-F238E27FC236}">
                <a16:creationId xmlns:a16="http://schemas.microsoft.com/office/drawing/2014/main" id="{96246CEF-7FA2-4BED-A256-158095D9A430}"/>
              </a:ext>
            </a:extLst>
          </p:cNvPr>
          <p:cNvSpPr>
            <a:spLocks noGrp="1"/>
          </p:cNvSpPr>
          <p:nvPr/>
        </p:nvSpPr>
        <p:spPr>
          <a:xfrm>
            <a:off x="6591300" y="3305175"/>
            <a:ext cx="44958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72033"/>
                </a:solidFill>
              </a:defRPr>
            </a:pPr>
            <a:r>
              <a:rPr sz="1350" b="0" dirty="0">
                <a:solidFill>
                  <a:srgbClr val="172033"/>
                </a:solidFill>
              </a:rPr>
              <a:t>O </a:t>
            </a:r>
            <a:r>
              <a:rPr sz="1350" b="0" dirty="0" err="1">
                <a:solidFill>
                  <a:srgbClr val="172033"/>
                </a:solidFill>
              </a:rPr>
              <a:t>dispositivo</a:t>
            </a:r>
            <a:r>
              <a:rPr sz="1350" b="0" dirty="0">
                <a:solidFill>
                  <a:srgbClr val="172033"/>
                </a:solidFill>
              </a:rPr>
              <a:t> </a:t>
            </a:r>
            <a:r>
              <a:rPr sz="1350" b="0" dirty="0" err="1">
                <a:solidFill>
                  <a:srgbClr val="172033"/>
                </a:solidFill>
              </a:rPr>
              <a:t>foi</a:t>
            </a:r>
            <a:r>
              <a:rPr sz="1350" b="0" dirty="0">
                <a:solidFill>
                  <a:srgbClr val="172033"/>
                </a:solidFill>
              </a:rPr>
              <a:t> </a:t>
            </a:r>
            <a:r>
              <a:rPr sz="1350" b="0" dirty="0" err="1">
                <a:solidFill>
                  <a:srgbClr val="172033"/>
                </a:solidFill>
              </a:rPr>
              <a:t>interpretado</a:t>
            </a:r>
            <a:r>
              <a:rPr sz="1350" b="0" dirty="0">
                <a:solidFill>
                  <a:srgbClr val="172033"/>
                </a:solidFill>
              </a:rPr>
              <a:t> </a:t>
            </a:r>
            <a:r>
              <a:rPr sz="1350" b="0" dirty="0" err="1">
                <a:solidFill>
                  <a:srgbClr val="172033"/>
                </a:solidFill>
              </a:rPr>
              <a:t>como</a:t>
            </a:r>
            <a:r>
              <a:rPr sz="1350" b="0" dirty="0">
                <a:solidFill>
                  <a:srgbClr val="172033"/>
                </a:solidFill>
              </a:rPr>
              <a:t> se </a:t>
            </a:r>
            <a:r>
              <a:rPr sz="1350" b="0" dirty="0" err="1">
                <a:solidFill>
                  <a:srgbClr val="172033"/>
                </a:solidFill>
              </a:rPr>
              <a:t>também</a:t>
            </a:r>
            <a:r>
              <a:rPr sz="1350" b="0" dirty="0">
                <a:solidFill>
                  <a:srgbClr val="172033"/>
                </a:solidFill>
              </a:rPr>
              <a:t> </a:t>
            </a:r>
            <a:r>
              <a:rPr sz="1350" b="0" dirty="0" err="1">
                <a:solidFill>
                  <a:srgbClr val="172033"/>
                </a:solidFill>
              </a:rPr>
              <a:t>abrangesse</a:t>
            </a:r>
            <a:r>
              <a:rPr sz="1350" b="0" dirty="0">
                <a:solidFill>
                  <a:srgbClr val="172033"/>
                </a:solidFill>
              </a:rPr>
              <a:t> o </a:t>
            </a:r>
            <a:r>
              <a:rPr sz="1350" b="0" dirty="0" err="1">
                <a:solidFill>
                  <a:srgbClr val="172033"/>
                </a:solidFill>
              </a:rPr>
              <a:t>horário</a:t>
            </a:r>
            <a:r>
              <a:rPr sz="1350" b="0" dirty="0">
                <a:solidFill>
                  <a:srgbClr val="172033"/>
                </a:solidFill>
              </a:rPr>
              <a:t> especial individual do art. 98.</a:t>
            </a:r>
          </a:p>
        </p:txBody>
      </p:sp>
      <p:sp>
        <p:nvSpPr>
          <p:cNvPr id="14" name="bullet-2">
            <a:extLst>
              <a:ext uri="{FF2B5EF4-FFF2-40B4-BE49-F238E27FC236}">
                <a16:creationId xmlns:a16="http://schemas.microsoft.com/office/drawing/2014/main" id="{CB9AF4A7-F4C8-4FC3-BE0E-B944CAFEF0AB}"/>
              </a:ext>
            </a:extLst>
          </p:cNvPr>
          <p:cNvSpPr>
            <a:spLocks noGrp="1"/>
          </p:cNvSpPr>
          <p:nvPr/>
        </p:nvSpPr>
        <p:spPr>
          <a:xfrm>
            <a:off x="6267450" y="4152900"/>
            <a:ext cx="171450" cy="171450"/>
          </a:xfrm>
          <a:prstGeom prst="ellipse">
            <a:avLst/>
          </a:prstGeom>
          <a:solidFill>
            <a:srgbClr val="D72638"/>
          </a:solidFill>
          <a:ln w="0">
            <a:noFill/>
            <a:prstDash val="solid"/>
          </a:ln>
        </p:spPr>
      </p:sp>
      <p:sp>
        <p:nvSpPr>
          <p:cNvPr id="15" name="bullet-text-2">
            <a:extLst>
              <a:ext uri="{FF2B5EF4-FFF2-40B4-BE49-F238E27FC236}">
                <a16:creationId xmlns:a16="http://schemas.microsoft.com/office/drawing/2014/main" id="{49955633-657F-4B59-8ED2-A5F4DF2B31C0}"/>
              </a:ext>
            </a:extLst>
          </p:cNvPr>
          <p:cNvSpPr>
            <a:spLocks noGrp="1"/>
          </p:cNvSpPr>
          <p:nvPr/>
        </p:nvSpPr>
        <p:spPr>
          <a:xfrm>
            <a:off x="6591300" y="3962400"/>
            <a:ext cx="44958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9E1B2D"/>
                </a:solidFill>
              </a:defRPr>
            </a:pPr>
            <a:r>
              <a:rPr sz="1350" b="1" dirty="0">
                <a:solidFill>
                  <a:srgbClr val="9E1B2D"/>
                </a:solidFill>
              </a:rPr>
              <a:t>Essa </a:t>
            </a:r>
            <a:r>
              <a:rPr sz="1350" b="1" dirty="0" err="1">
                <a:solidFill>
                  <a:srgbClr val="9E1B2D"/>
                </a:solidFill>
              </a:rPr>
              <a:t>leitura</a:t>
            </a:r>
            <a:r>
              <a:rPr sz="1350" b="1" dirty="0">
                <a:solidFill>
                  <a:srgbClr val="9E1B2D"/>
                </a:solidFill>
              </a:rPr>
              <a:t> </a:t>
            </a:r>
            <a:r>
              <a:rPr sz="1350" b="1" dirty="0" err="1">
                <a:solidFill>
                  <a:srgbClr val="9E1B2D"/>
                </a:solidFill>
              </a:rPr>
              <a:t>acabou</a:t>
            </a:r>
            <a:r>
              <a:rPr sz="1350" b="1" dirty="0">
                <a:solidFill>
                  <a:srgbClr val="9E1B2D"/>
                </a:solidFill>
              </a:rPr>
              <a:t> </a:t>
            </a:r>
            <a:r>
              <a:rPr sz="1350" b="1" dirty="0" err="1">
                <a:solidFill>
                  <a:srgbClr val="9E1B2D"/>
                </a:solidFill>
              </a:rPr>
              <a:t>limitando</a:t>
            </a:r>
            <a:r>
              <a:rPr sz="1350" b="1" dirty="0">
                <a:solidFill>
                  <a:srgbClr val="9E1B2D"/>
                </a:solidFill>
              </a:rPr>
              <a:t> a </a:t>
            </a:r>
            <a:r>
              <a:rPr sz="1350" b="1" dirty="0" err="1">
                <a:solidFill>
                  <a:srgbClr val="9E1B2D"/>
                </a:solidFill>
              </a:rPr>
              <a:t>oito</a:t>
            </a:r>
            <a:r>
              <a:rPr sz="1350" b="1" dirty="0">
                <a:solidFill>
                  <a:srgbClr val="9E1B2D"/>
                </a:solidFill>
              </a:rPr>
              <a:t> horas TAEs </a:t>
            </a:r>
            <a:r>
              <a:rPr sz="1350" b="1" dirty="0" err="1">
                <a:solidFill>
                  <a:srgbClr val="9E1B2D"/>
                </a:solidFill>
              </a:rPr>
              <a:t>PcD</a:t>
            </a:r>
            <a:r>
              <a:rPr sz="1350" b="1" dirty="0">
                <a:solidFill>
                  <a:srgbClr val="9E1B2D"/>
                </a:solidFill>
              </a:rPr>
              <a:t> e TAEs com </a:t>
            </a:r>
            <a:r>
              <a:rPr sz="1350" b="1" dirty="0" err="1">
                <a:solidFill>
                  <a:srgbClr val="9E1B2D"/>
                </a:solidFill>
              </a:rPr>
              <a:t>filho</a:t>
            </a:r>
            <a:r>
              <a:rPr sz="1350" b="1" dirty="0">
                <a:solidFill>
                  <a:srgbClr val="9E1B2D"/>
                </a:solidFill>
              </a:rPr>
              <a:t> </a:t>
            </a:r>
            <a:r>
              <a:rPr sz="1350" b="1" dirty="0" err="1">
                <a:solidFill>
                  <a:srgbClr val="9E1B2D"/>
                </a:solidFill>
              </a:rPr>
              <a:t>ou</a:t>
            </a:r>
            <a:r>
              <a:rPr sz="1350" b="1" dirty="0">
                <a:solidFill>
                  <a:srgbClr val="9E1B2D"/>
                </a:solidFill>
              </a:rPr>
              <a:t> </a:t>
            </a:r>
            <a:r>
              <a:rPr sz="1350" b="1" dirty="0" err="1">
                <a:solidFill>
                  <a:srgbClr val="9E1B2D"/>
                </a:solidFill>
              </a:rPr>
              <a:t>dependente</a:t>
            </a:r>
            <a:r>
              <a:rPr sz="1350" b="1" dirty="0">
                <a:solidFill>
                  <a:srgbClr val="9E1B2D"/>
                </a:solidFill>
              </a:rPr>
              <a:t> com </a:t>
            </a:r>
            <a:r>
              <a:rPr sz="1350" b="1" dirty="0" err="1">
                <a:solidFill>
                  <a:srgbClr val="9E1B2D"/>
                </a:solidFill>
              </a:rPr>
              <a:t>deficiência</a:t>
            </a:r>
            <a:r>
              <a:rPr sz="1350" b="1" dirty="0">
                <a:solidFill>
                  <a:srgbClr val="9E1B2D"/>
                </a:solidFill>
              </a:rPr>
              <a:t>.</a:t>
            </a:r>
          </a:p>
        </p:txBody>
      </p:sp>
      <p:sp>
        <p:nvSpPr>
          <p:cNvPr id="16" name="conclusion-panel">
            <a:extLst>
              <a:ext uri="{FF2B5EF4-FFF2-40B4-BE49-F238E27FC236}">
                <a16:creationId xmlns:a16="http://schemas.microsoft.com/office/drawing/2014/main" id="{40E43870-40E5-4CE9-9F38-49665DAC2F3F}"/>
              </a:ext>
            </a:extLst>
          </p:cNvPr>
          <p:cNvSpPr>
            <a:spLocks noGrp="1"/>
          </p:cNvSpPr>
          <p:nvPr/>
        </p:nvSpPr>
        <p:spPr>
          <a:xfrm>
            <a:off x="838200" y="5143500"/>
            <a:ext cx="10515600" cy="1066800"/>
          </a:xfrm>
          <a:prstGeom prst="roundRect">
            <a:avLst>
              <a:gd name="adj" fmla="val 7143"/>
            </a:avLst>
          </a:prstGeom>
          <a:solidFill>
            <a:srgbClr val="FDECEF"/>
          </a:solidFill>
          <a:ln w="9525">
            <a:solidFill>
              <a:srgbClr val="D72638"/>
            </a:solidFill>
            <a:prstDash val="solid"/>
          </a:ln>
        </p:spPr>
      </p:sp>
      <p:sp>
        <p:nvSpPr>
          <p:cNvPr id="17" name="conclusion-label">
            <a:extLst>
              <a:ext uri="{FF2B5EF4-FFF2-40B4-BE49-F238E27FC236}">
                <a16:creationId xmlns:a16="http://schemas.microsoft.com/office/drawing/2014/main" id="{006CBAB3-366A-4D8F-BABE-91434C980465}"/>
              </a:ext>
            </a:extLst>
          </p:cNvPr>
          <p:cNvSpPr>
            <a:spLocks noGrp="1"/>
          </p:cNvSpPr>
          <p:nvPr/>
        </p:nvSpPr>
        <p:spPr>
          <a:xfrm>
            <a:off x="1181100" y="5276850"/>
            <a:ext cx="98298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D72638"/>
                </a:solidFill>
              </a:defRPr>
            </a:pPr>
            <a:endParaRPr sz="1350" b="1" dirty="0">
              <a:solidFill>
                <a:srgbClr val="D72638"/>
              </a:solidFill>
            </a:endParaRPr>
          </a:p>
        </p:txBody>
      </p:sp>
      <p:sp>
        <p:nvSpPr>
          <p:cNvPr id="18" name="conclusion-text">
            <a:extLst>
              <a:ext uri="{FF2B5EF4-FFF2-40B4-BE49-F238E27FC236}">
                <a16:creationId xmlns:a16="http://schemas.microsoft.com/office/drawing/2014/main" id="{EFAEFC72-617F-4082-9D7E-354E639E9A78}"/>
              </a:ext>
            </a:extLst>
          </p:cNvPr>
          <p:cNvSpPr>
            <a:spLocks noGrp="1"/>
          </p:cNvSpPr>
          <p:nvPr/>
        </p:nvSpPr>
        <p:spPr>
          <a:xfrm>
            <a:off x="1200150" y="5581650"/>
            <a:ext cx="97917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75" b="1">
                <a:solidFill>
                  <a:srgbClr val="9E1B2D"/>
                </a:solidFill>
              </a:defRPr>
            </a:pPr>
            <a:r>
              <a:rPr sz="1575" b="1" dirty="0">
                <a:solidFill>
                  <a:srgbClr val="9E1B2D"/>
                </a:solidFill>
              </a:rPr>
              <a:t>Essa </a:t>
            </a:r>
            <a:r>
              <a:rPr sz="1575" b="1" dirty="0" err="1">
                <a:solidFill>
                  <a:srgbClr val="9E1B2D"/>
                </a:solidFill>
              </a:rPr>
              <a:t>interpretação</a:t>
            </a:r>
            <a:r>
              <a:rPr sz="1575" b="1" dirty="0">
                <a:solidFill>
                  <a:srgbClr val="9E1B2D"/>
                </a:solidFill>
              </a:rPr>
              <a:t> </a:t>
            </a:r>
            <a:r>
              <a:rPr sz="1575" b="1" dirty="0" err="1">
                <a:solidFill>
                  <a:srgbClr val="9E1B2D"/>
                </a:solidFill>
              </a:rPr>
              <a:t>confundiu</a:t>
            </a:r>
            <a:r>
              <a:rPr sz="1575" b="1" dirty="0">
                <a:solidFill>
                  <a:srgbClr val="9E1B2D"/>
                </a:solidFill>
              </a:rPr>
              <a:t> duas </a:t>
            </a:r>
            <a:r>
              <a:rPr sz="1575" b="1" dirty="0" err="1">
                <a:solidFill>
                  <a:srgbClr val="9E1B2D"/>
                </a:solidFill>
              </a:rPr>
              <a:t>situações</a:t>
            </a:r>
            <a:r>
              <a:rPr sz="1575" b="1" dirty="0">
                <a:solidFill>
                  <a:srgbClr val="9E1B2D"/>
                </a:solidFill>
              </a:rPr>
              <a:t> </a:t>
            </a:r>
            <a:r>
              <a:rPr sz="1575" b="1" dirty="0" err="1">
                <a:solidFill>
                  <a:srgbClr val="9E1B2D"/>
                </a:solidFill>
              </a:rPr>
              <a:t>jurídicas</a:t>
            </a:r>
            <a:r>
              <a:rPr sz="1575" b="1" dirty="0">
                <a:solidFill>
                  <a:srgbClr val="9E1B2D"/>
                </a:solidFill>
              </a:rPr>
              <a:t> </a:t>
            </a:r>
            <a:r>
              <a:rPr sz="1575" b="1" dirty="0" err="1">
                <a:solidFill>
                  <a:srgbClr val="9E1B2D"/>
                </a:solidFill>
              </a:rPr>
              <a:t>distintas</a:t>
            </a:r>
            <a:r>
              <a:rPr sz="1575" b="1" dirty="0">
                <a:solidFill>
                  <a:srgbClr val="9E1B2D"/>
                </a:solidFill>
              </a:rPr>
              <a:t> e </a:t>
            </a:r>
            <a:r>
              <a:rPr sz="1575" b="1" dirty="0" err="1">
                <a:solidFill>
                  <a:srgbClr val="9E1B2D"/>
                </a:solidFill>
              </a:rPr>
              <a:t>produziu</a:t>
            </a:r>
            <a:r>
              <a:rPr sz="1575" b="1" dirty="0">
                <a:solidFill>
                  <a:srgbClr val="9E1B2D"/>
                </a:solidFill>
              </a:rPr>
              <a:t> </a:t>
            </a:r>
            <a:r>
              <a:rPr sz="1575" b="1" dirty="0" err="1">
                <a:solidFill>
                  <a:srgbClr val="9E1B2D"/>
                </a:solidFill>
              </a:rPr>
              <a:t>tratamento</a:t>
            </a:r>
            <a:r>
              <a:rPr sz="1575" b="1" dirty="0">
                <a:solidFill>
                  <a:srgbClr val="9E1B2D"/>
                </a:solidFill>
              </a:rPr>
              <a:t> </a:t>
            </a:r>
            <a:r>
              <a:rPr sz="1575" b="1" dirty="0" err="1">
                <a:solidFill>
                  <a:srgbClr val="9E1B2D"/>
                </a:solidFill>
              </a:rPr>
              <a:t>desigual</a:t>
            </a:r>
            <a:r>
              <a:rPr sz="1575" b="1" dirty="0">
                <a:solidFill>
                  <a:srgbClr val="9E1B2D"/>
                </a:solidFill>
              </a:rPr>
              <a:t>. O </a:t>
            </a:r>
            <a:r>
              <a:rPr sz="1575" b="1" dirty="0" err="1">
                <a:solidFill>
                  <a:srgbClr val="9E1B2D"/>
                </a:solidFill>
              </a:rPr>
              <a:t>horário</a:t>
            </a:r>
            <a:r>
              <a:rPr sz="1575" b="1" dirty="0">
                <a:solidFill>
                  <a:srgbClr val="9E1B2D"/>
                </a:solidFill>
              </a:rPr>
              <a:t> especial do art. 98 é </a:t>
            </a:r>
            <a:r>
              <a:rPr sz="1575" b="1" dirty="0" err="1">
                <a:solidFill>
                  <a:srgbClr val="9E1B2D"/>
                </a:solidFill>
              </a:rPr>
              <a:t>uma</a:t>
            </a:r>
            <a:r>
              <a:rPr sz="1575" b="1" dirty="0">
                <a:solidFill>
                  <a:srgbClr val="9E1B2D"/>
                </a:solidFill>
              </a:rPr>
              <a:t> </a:t>
            </a:r>
            <a:r>
              <a:rPr sz="1575" b="1" dirty="0" err="1">
                <a:solidFill>
                  <a:srgbClr val="9E1B2D"/>
                </a:solidFill>
              </a:rPr>
              <a:t>proteção</a:t>
            </a:r>
            <a:r>
              <a:rPr sz="1575" b="1" dirty="0">
                <a:solidFill>
                  <a:srgbClr val="9E1B2D"/>
                </a:solidFill>
              </a:rPr>
              <a:t> legal individual, </a:t>
            </a:r>
            <a:r>
              <a:rPr sz="1575" b="1" dirty="0" err="1">
                <a:solidFill>
                  <a:srgbClr val="9E1B2D"/>
                </a:solidFill>
              </a:rPr>
              <a:t>não</a:t>
            </a:r>
            <a:r>
              <a:rPr sz="1575" b="1" dirty="0">
                <a:solidFill>
                  <a:srgbClr val="9E1B2D"/>
                </a:solidFill>
              </a:rPr>
              <a:t> </a:t>
            </a:r>
            <a:r>
              <a:rPr sz="1575" b="1" dirty="0" err="1">
                <a:solidFill>
                  <a:srgbClr val="9E1B2D"/>
                </a:solidFill>
              </a:rPr>
              <a:t>uma</a:t>
            </a:r>
            <a:r>
              <a:rPr sz="1575" b="1" dirty="0">
                <a:solidFill>
                  <a:srgbClr val="9E1B2D"/>
                </a:solidFill>
              </a:rPr>
              <a:t> jornada </a:t>
            </a:r>
            <a:r>
              <a:rPr sz="1575" b="1" dirty="0" err="1">
                <a:solidFill>
                  <a:srgbClr val="9E1B2D"/>
                </a:solidFill>
              </a:rPr>
              <a:t>própria</a:t>
            </a:r>
            <a:r>
              <a:rPr sz="1575" b="1" dirty="0">
                <a:solidFill>
                  <a:srgbClr val="9E1B2D"/>
                </a:solidFill>
              </a:rPr>
              <a:t> do cargo.</a:t>
            </a:r>
          </a:p>
        </p:txBody>
      </p:sp>
      <p:sp>
        <p:nvSpPr>
          <p:cNvPr id="19" name="footer-line">
            <a:extLst>
              <a:ext uri="{FF2B5EF4-FFF2-40B4-BE49-F238E27FC236}">
                <a16:creationId xmlns:a16="http://schemas.microsoft.com/office/drawing/2014/main" id="{12FBB607-B79A-4C31-985F-9696093DE6E9}"/>
              </a:ext>
            </a:extLst>
          </p:cNvPr>
          <p:cNvSpPr>
            <a:spLocks noGrp="1"/>
          </p:cNvSpPr>
          <p:nvPr/>
        </p:nvSpPr>
        <p:spPr>
          <a:xfrm>
            <a:off x="609600" y="6496050"/>
            <a:ext cx="10363200" cy="190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</p:sp>
      <p:sp>
        <p:nvSpPr>
          <p:cNvPr id="20" name="footer">
            <a:extLst>
              <a:ext uri="{FF2B5EF4-FFF2-40B4-BE49-F238E27FC236}">
                <a16:creationId xmlns:a16="http://schemas.microsoft.com/office/drawing/2014/main" id="{CD7D09AD-F21A-462A-AFC2-CA4E9B08210C}"/>
              </a:ext>
            </a:extLst>
          </p:cNvPr>
          <p:cNvSpPr>
            <a:spLocks noGrp="1"/>
          </p:cNvSpPr>
          <p:nvPr/>
        </p:nvSpPr>
        <p:spPr>
          <a:xfrm>
            <a:off x="609600" y="6534150"/>
            <a:ext cx="32385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>
              <a:defRPr sz="825" b="1">
                <a:solidFill>
                  <a:srgbClr val="5B6576"/>
                </a:solidFill>
              </a:defRPr>
            </a:pPr>
            <a:r>
              <a:rPr lang="pt-BR" sz="825" b="1" dirty="0">
                <a:solidFill>
                  <a:srgbClr val="5B6576"/>
                </a:solidFill>
              </a:rPr>
              <a:t>Apresentação aos TAEs | IFSP</a:t>
            </a:r>
          </a:p>
        </p:txBody>
      </p:sp>
    </p:spTree>
    <p:extLst>
      <p:ext uri="{BB962C8B-B14F-4D97-AF65-F5344CB8AC3E}">
        <p14:creationId xmlns:p14="http://schemas.microsoft.com/office/powerpoint/2010/main" val="231540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op-accent">
            <a:extLst>
              <a:ext uri="{FF2B5EF4-FFF2-40B4-BE49-F238E27FC236}">
                <a16:creationId xmlns:a16="http://schemas.microsoft.com/office/drawing/2014/main" id="{694AD89F-73D4-4580-B95A-B6131EDB7AD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52400"/>
          </a:xfrm>
          <a:prstGeom prst="rect">
            <a:avLst/>
          </a:prstGeom>
          <a:solidFill>
            <a:srgbClr val="F3A712"/>
          </a:solidFill>
          <a:ln w="0">
            <a:noFill/>
            <a:prstDash val="solid"/>
          </a:ln>
        </p:spPr>
      </p:sp>
      <p:sp>
        <p:nvSpPr>
          <p:cNvPr id="2" name="section-label">
            <a:extLst>
              <a:ext uri="{FF2B5EF4-FFF2-40B4-BE49-F238E27FC236}">
                <a16:creationId xmlns:a16="http://schemas.microsoft.com/office/drawing/2014/main" id="{0847134F-19D7-4C4B-8114-2F4A2BC3518E}"/>
              </a:ext>
            </a:extLst>
          </p:cNvPr>
          <p:cNvSpPr>
            <a:spLocks noGrp="1"/>
          </p:cNvSpPr>
          <p:nvPr/>
        </p:nvSpPr>
        <p:spPr>
          <a:xfrm>
            <a:off x="609600" y="361950"/>
            <a:ext cx="3048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3A712"/>
                </a:solidFill>
              </a:defRPr>
            </a:pPr>
            <a:r>
              <a:rPr sz="2000" b="1" dirty="0">
                <a:solidFill>
                  <a:srgbClr val="F3A712"/>
                </a:solidFill>
              </a:rPr>
              <a:t>QUESTÃO INSTITUCIONAL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:a16="http://schemas.microsoft.com/office/drawing/2014/main" id="{50BF34CE-D859-4A70-9ADB-710970B3B883}"/>
              </a:ext>
            </a:extLst>
          </p:cNvPr>
          <p:cNvSpPr>
            <a:spLocks noGrp="1"/>
          </p:cNvSpPr>
          <p:nvPr/>
        </p:nvSpPr>
        <p:spPr>
          <a:xfrm>
            <a:off x="609600" y="685800"/>
            <a:ext cx="109728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925" b="1">
                <a:solidFill>
                  <a:srgbClr val="0B2B5A"/>
                </a:solidFill>
              </a:defRPr>
            </a:pPr>
            <a:r>
              <a:rPr sz="2925" b="1">
                <a:solidFill>
                  <a:srgbClr val="0B2B5A"/>
                </a:solidFill>
              </a:rPr>
              <a:t>Em 2021, uma portaria alterou a resolução do Consup</a:t>
            </a:r>
          </a:p>
        </p:txBody>
      </p:sp>
      <p:sp>
        <p:nvSpPr>
          <p:cNvPr id="4" name="consup-box">
            <a:extLst>
              <a:ext uri="{FF2B5EF4-FFF2-40B4-BE49-F238E27FC236}">
                <a16:creationId xmlns:a16="http://schemas.microsoft.com/office/drawing/2014/main" id="{78A0A1FF-C14E-4425-9C97-3744D40BA51D}"/>
              </a:ext>
            </a:extLst>
          </p:cNvPr>
          <p:cNvSpPr>
            <a:spLocks noGrp="1"/>
          </p:cNvSpPr>
          <p:nvPr/>
        </p:nvSpPr>
        <p:spPr>
          <a:xfrm>
            <a:off x="914400" y="1924050"/>
            <a:ext cx="3714750" cy="1809750"/>
          </a:xfrm>
          <a:prstGeom prst="roundRect">
            <a:avLst>
              <a:gd name="adj" fmla="val 4211"/>
            </a:avLst>
          </a:prstGeom>
          <a:solidFill>
            <a:srgbClr val="EAF2FB"/>
          </a:solidFill>
          <a:ln w="19050">
            <a:solidFill>
              <a:srgbClr val="1769AA"/>
            </a:solidFill>
            <a:prstDash val="solid"/>
          </a:ln>
        </p:spPr>
      </p:sp>
      <p:sp>
        <p:nvSpPr>
          <p:cNvPr id="5" name="consup-title">
            <a:extLst>
              <a:ext uri="{FF2B5EF4-FFF2-40B4-BE49-F238E27FC236}">
                <a16:creationId xmlns:a16="http://schemas.microsoft.com/office/drawing/2014/main" id="{09A9BB61-697C-4FE2-8172-AA7D3664ED40}"/>
              </a:ext>
            </a:extLst>
          </p:cNvPr>
          <p:cNvSpPr>
            <a:spLocks noGrp="1"/>
          </p:cNvSpPr>
          <p:nvPr/>
        </p:nvSpPr>
        <p:spPr>
          <a:xfrm>
            <a:off x="1200150" y="2209800"/>
            <a:ext cx="3143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073577"/>
                </a:solidFill>
              </a:defRPr>
            </a:pPr>
            <a:r>
              <a:rPr sz="1650" b="1">
                <a:solidFill>
                  <a:srgbClr val="073577"/>
                </a:solidFill>
              </a:rPr>
              <a:t>CONSELHO SUPERIOR</a:t>
            </a:r>
          </a:p>
        </p:txBody>
      </p:sp>
      <p:sp>
        <p:nvSpPr>
          <p:cNvPr id="6" name="consup-act">
            <a:extLst>
              <a:ext uri="{FF2B5EF4-FFF2-40B4-BE49-F238E27FC236}">
                <a16:creationId xmlns:a16="http://schemas.microsoft.com/office/drawing/2014/main" id="{AF00762B-5E52-4688-A494-7292D9D78E8A}"/>
              </a:ext>
            </a:extLst>
          </p:cNvPr>
          <p:cNvSpPr>
            <a:spLocks noGrp="1"/>
          </p:cNvSpPr>
          <p:nvPr/>
        </p:nvSpPr>
        <p:spPr>
          <a:xfrm>
            <a:off x="1200150" y="2781300"/>
            <a:ext cx="3143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100" b="1">
                <a:solidFill>
                  <a:srgbClr val="0B2B5A"/>
                </a:solidFill>
              </a:defRPr>
            </a:pPr>
            <a:r>
              <a:rPr sz="2100" b="1">
                <a:solidFill>
                  <a:srgbClr val="0B2B5A"/>
                </a:solidFill>
              </a:rPr>
              <a:t>Resolução nº 54/2019</a:t>
            </a:r>
          </a:p>
        </p:txBody>
      </p:sp>
      <p:sp>
        <p:nvSpPr>
          <p:cNvPr id="7" name="institution-arrow">
            <a:extLst>
              <a:ext uri="{FF2B5EF4-FFF2-40B4-BE49-F238E27FC236}">
                <a16:creationId xmlns:a16="http://schemas.microsoft.com/office/drawing/2014/main" id="{BC90BF60-A746-42D5-B17F-1EBC6ACA4B12}"/>
              </a:ext>
            </a:extLst>
          </p:cNvPr>
          <p:cNvSpPr>
            <a:spLocks noGrp="1"/>
          </p:cNvSpPr>
          <p:nvPr/>
        </p:nvSpPr>
        <p:spPr>
          <a:xfrm>
            <a:off x="5048250" y="2343150"/>
            <a:ext cx="1104900" cy="914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4650" b="1">
                <a:solidFill>
                  <a:srgbClr val="F3A712"/>
                </a:solidFill>
              </a:defRPr>
            </a:pPr>
            <a:r>
              <a:rPr sz="4650" b="1">
                <a:solidFill>
                  <a:srgbClr val="F3A712"/>
                </a:solidFill>
              </a:rPr>
              <a:t>→</a:t>
            </a:r>
          </a:p>
        </p:txBody>
      </p:sp>
      <p:sp>
        <p:nvSpPr>
          <p:cNvPr id="8" name="rector-box">
            <a:extLst>
              <a:ext uri="{FF2B5EF4-FFF2-40B4-BE49-F238E27FC236}">
                <a16:creationId xmlns:a16="http://schemas.microsoft.com/office/drawing/2014/main" id="{55085D65-AE03-4F44-95DE-D29EA1877D16}"/>
              </a:ext>
            </a:extLst>
          </p:cNvPr>
          <p:cNvSpPr>
            <a:spLocks noGrp="1"/>
          </p:cNvSpPr>
          <p:nvPr/>
        </p:nvSpPr>
        <p:spPr>
          <a:xfrm>
            <a:off x="6591300" y="1924050"/>
            <a:ext cx="4667250" cy="1809750"/>
          </a:xfrm>
          <a:prstGeom prst="roundRect">
            <a:avLst>
              <a:gd name="adj" fmla="val 4211"/>
            </a:avLst>
          </a:prstGeom>
          <a:solidFill>
            <a:srgbClr val="FFF6DD"/>
          </a:solidFill>
          <a:ln w="19050">
            <a:solidFill>
              <a:srgbClr val="F3A712"/>
            </a:solidFill>
            <a:prstDash val="solid"/>
          </a:ln>
        </p:spPr>
      </p:sp>
      <p:sp>
        <p:nvSpPr>
          <p:cNvPr id="9" name="rector-title">
            <a:extLst>
              <a:ext uri="{FF2B5EF4-FFF2-40B4-BE49-F238E27FC236}">
                <a16:creationId xmlns:a16="http://schemas.microsoft.com/office/drawing/2014/main" id="{D421806E-13A2-4AAB-B540-31E9DA6A5443}"/>
              </a:ext>
            </a:extLst>
          </p:cNvPr>
          <p:cNvSpPr>
            <a:spLocks noGrp="1"/>
          </p:cNvSpPr>
          <p:nvPr/>
        </p:nvSpPr>
        <p:spPr>
          <a:xfrm>
            <a:off x="6991350" y="2209800"/>
            <a:ext cx="38671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8A5A00"/>
                </a:solidFill>
              </a:defRPr>
            </a:pPr>
            <a:r>
              <a:rPr sz="1650" b="1">
                <a:solidFill>
                  <a:srgbClr val="8A5A00"/>
                </a:solidFill>
              </a:rPr>
              <a:t>REITOR</a:t>
            </a:r>
          </a:p>
        </p:txBody>
      </p:sp>
      <p:sp>
        <p:nvSpPr>
          <p:cNvPr id="10" name="rector-act">
            <a:extLst>
              <a:ext uri="{FF2B5EF4-FFF2-40B4-BE49-F238E27FC236}">
                <a16:creationId xmlns:a16="http://schemas.microsoft.com/office/drawing/2014/main" id="{728BE889-FDD9-4F50-AD33-C898F38AB10A}"/>
              </a:ext>
            </a:extLst>
          </p:cNvPr>
          <p:cNvSpPr>
            <a:spLocks noGrp="1"/>
          </p:cNvSpPr>
          <p:nvPr/>
        </p:nvSpPr>
        <p:spPr>
          <a:xfrm>
            <a:off x="6991350" y="2781300"/>
            <a:ext cx="38671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100" b="1">
                <a:solidFill>
                  <a:srgbClr val="6F4800"/>
                </a:solidFill>
              </a:defRPr>
            </a:pPr>
            <a:r>
              <a:rPr sz="2100" b="1">
                <a:solidFill>
                  <a:srgbClr val="6F4800"/>
                </a:solidFill>
              </a:rPr>
              <a:t>Portaria nº 2.530/2021</a:t>
            </a:r>
          </a:p>
        </p:txBody>
      </p:sp>
      <p:sp>
        <p:nvSpPr>
          <p:cNvPr id="11" name="bullet-432">
            <a:extLst>
              <a:ext uri="{FF2B5EF4-FFF2-40B4-BE49-F238E27FC236}">
                <a16:creationId xmlns:a16="http://schemas.microsoft.com/office/drawing/2014/main" id="{F7F469C0-B6E9-4948-9AAB-0E1650DC4FBA}"/>
              </a:ext>
            </a:extLst>
          </p:cNvPr>
          <p:cNvSpPr>
            <a:spLocks noGrp="1"/>
          </p:cNvSpPr>
          <p:nvPr/>
        </p:nvSpPr>
        <p:spPr>
          <a:xfrm>
            <a:off x="1181100" y="4191000"/>
            <a:ext cx="114300" cy="114300"/>
          </a:xfrm>
          <a:prstGeom prst="ellipse">
            <a:avLst/>
          </a:prstGeom>
          <a:solidFill>
            <a:srgbClr val="F3A712"/>
          </a:solidFill>
          <a:ln w="0">
            <a:noFill/>
            <a:prstDash val="solid"/>
          </a:ln>
        </p:spPr>
      </p:sp>
      <p:sp>
        <p:nvSpPr>
          <p:cNvPr id="12" name="bullet-text-432">
            <a:extLst>
              <a:ext uri="{FF2B5EF4-FFF2-40B4-BE49-F238E27FC236}">
                <a16:creationId xmlns:a16="http://schemas.microsoft.com/office/drawing/2014/main" id="{4A831205-AA5E-4B09-A3D5-AE9D437ED88D}"/>
              </a:ext>
            </a:extLst>
          </p:cNvPr>
          <p:cNvSpPr>
            <a:spLocks noGrp="1"/>
          </p:cNvSpPr>
          <p:nvPr/>
        </p:nvSpPr>
        <p:spPr>
          <a:xfrm>
            <a:off x="1447800" y="4010025"/>
            <a:ext cx="9525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>
                <a:solidFill>
                  <a:srgbClr val="172033"/>
                </a:solidFill>
              </a:defRPr>
            </a:pPr>
            <a:r>
              <a:rPr sz="1575" dirty="0" err="1">
                <a:solidFill>
                  <a:srgbClr val="172033"/>
                </a:solidFill>
              </a:rPr>
              <a:t>Autorizou</a:t>
            </a:r>
            <a:r>
              <a:rPr sz="1575" dirty="0">
                <a:solidFill>
                  <a:srgbClr val="172033"/>
                </a:solidFill>
              </a:rPr>
              <a:t> a </a:t>
            </a:r>
            <a:r>
              <a:rPr sz="1575" dirty="0" err="1">
                <a:solidFill>
                  <a:srgbClr val="172033"/>
                </a:solidFill>
              </a:rPr>
              <a:t>concessão</a:t>
            </a:r>
            <a:r>
              <a:rPr sz="1575" dirty="0">
                <a:solidFill>
                  <a:srgbClr val="172033"/>
                </a:solidFill>
              </a:rPr>
              <a:t> de carga inferior </a:t>
            </a:r>
            <a:r>
              <a:rPr sz="1575" dirty="0" err="1">
                <a:solidFill>
                  <a:srgbClr val="172033"/>
                </a:solidFill>
              </a:rPr>
              <a:t>aos</a:t>
            </a:r>
            <a:r>
              <a:rPr sz="1575" dirty="0">
                <a:solidFill>
                  <a:srgbClr val="172033"/>
                </a:solidFill>
              </a:rPr>
              <a:t> </a:t>
            </a:r>
            <a:r>
              <a:rPr sz="1575" dirty="0" err="1">
                <a:solidFill>
                  <a:srgbClr val="172033"/>
                </a:solidFill>
              </a:rPr>
              <a:t>limites</a:t>
            </a:r>
            <a:r>
              <a:rPr sz="1575" dirty="0">
                <a:solidFill>
                  <a:srgbClr val="172033"/>
                </a:solidFill>
              </a:rPr>
              <a:t> da </a:t>
            </a:r>
            <a:r>
              <a:rPr sz="1575" dirty="0" err="1">
                <a:solidFill>
                  <a:srgbClr val="172033"/>
                </a:solidFill>
              </a:rPr>
              <a:t>Resolução</a:t>
            </a:r>
            <a:r>
              <a:rPr sz="1575" dirty="0">
                <a:solidFill>
                  <a:srgbClr val="172033"/>
                </a:solidFill>
              </a:rPr>
              <a:t>.</a:t>
            </a:r>
          </a:p>
        </p:txBody>
      </p:sp>
      <p:sp>
        <p:nvSpPr>
          <p:cNvPr id="13" name="bullet-494">
            <a:extLst>
              <a:ext uri="{FF2B5EF4-FFF2-40B4-BE49-F238E27FC236}">
                <a16:creationId xmlns:a16="http://schemas.microsoft.com/office/drawing/2014/main" id="{ECC1569F-63A9-4B9B-90B5-2084C4C530DB}"/>
              </a:ext>
            </a:extLst>
          </p:cNvPr>
          <p:cNvSpPr>
            <a:spLocks noGrp="1"/>
          </p:cNvSpPr>
          <p:nvPr/>
        </p:nvSpPr>
        <p:spPr>
          <a:xfrm>
            <a:off x="1181100" y="4781550"/>
            <a:ext cx="114300" cy="114300"/>
          </a:xfrm>
          <a:prstGeom prst="ellipse">
            <a:avLst/>
          </a:prstGeom>
          <a:solidFill>
            <a:srgbClr val="F3A712"/>
          </a:solidFill>
          <a:ln w="0">
            <a:noFill/>
            <a:prstDash val="solid"/>
          </a:ln>
        </p:spPr>
      </p:sp>
      <p:sp>
        <p:nvSpPr>
          <p:cNvPr id="14" name="bullet-text-494">
            <a:extLst>
              <a:ext uri="{FF2B5EF4-FFF2-40B4-BE49-F238E27FC236}">
                <a16:creationId xmlns:a16="http://schemas.microsoft.com/office/drawing/2014/main" id="{CD78EE42-7AB9-4B79-8E62-BA19F5494182}"/>
              </a:ext>
            </a:extLst>
          </p:cNvPr>
          <p:cNvSpPr>
            <a:spLocks noGrp="1"/>
          </p:cNvSpPr>
          <p:nvPr/>
        </p:nvSpPr>
        <p:spPr>
          <a:xfrm>
            <a:off x="1468560" y="4605338"/>
            <a:ext cx="9525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>
                <a:solidFill>
                  <a:srgbClr val="172033"/>
                </a:solidFill>
              </a:defRPr>
            </a:pPr>
            <a:r>
              <a:rPr sz="1575" dirty="0" err="1">
                <a:solidFill>
                  <a:srgbClr val="172033"/>
                </a:solidFill>
              </a:rPr>
              <a:t>Alterou</a:t>
            </a:r>
            <a:r>
              <a:rPr sz="1575" dirty="0">
                <a:solidFill>
                  <a:srgbClr val="172033"/>
                </a:solidFill>
              </a:rPr>
              <a:t> </a:t>
            </a:r>
            <a:r>
              <a:rPr sz="1575" dirty="0" err="1">
                <a:solidFill>
                  <a:srgbClr val="172033"/>
                </a:solidFill>
              </a:rPr>
              <a:t>artigos</a:t>
            </a:r>
            <a:r>
              <a:rPr sz="1575" dirty="0">
                <a:solidFill>
                  <a:srgbClr val="172033"/>
                </a:solidFill>
              </a:rPr>
              <a:t> expressos, </a:t>
            </a:r>
            <a:r>
              <a:rPr sz="1575" dirty="0" err="1">
                <a:solidFill>
                  <a:srgbClr val="172033"/>
                </a:solidFill>
              </a:rPr>
              <a:t>não</a:t>
            </a:r>
            <a:r>
              <a:rPr sz="1575" dirty="0">
                <a:solidFill>
                  <a:srgbClr val="172033"/>
                </a:solidFill>
              </a:rPr>
              <a:t> </a:t>
            </a:r>
            <a:r>
              <a:rPr sz="1575" dirty="0" err="1">
                <a:solidFill>
                  <a:srgbClr val="172033"/>
                </a:solidFill>
              </a:rPr>
              <a:t>apenas</a:t>
            </a:r>
            <a:r>
              <a:rPr sz="1575" dirty="0">
                <a:solidFill>
                  <a:srgbClr val="172033"/>
                </a:solidFill>
              </a:rPr>
              <a:t> </a:t>
            </a:r>
            <a:r>
              <a:rPr sz="1575" dirty="0" err="1">
                <a:solidFill>
                  <a:srgbClr val="172033"/>
                </a:solidFill>
              </a:rPr>
              <a:t>procedimentos</a:t>
            </a:r>
            <a:r>
              <a:rPr sz="1575" dirty="0">
                <a:solidFill>
                  <a:srgbClr val="172033"/>
                </a:solidFill>
              </a:rPr>
              <a:t> </a:t>
            </a:r>
            <a:r>
              <a:rPr sz="1575" dirty="0" err="1">
                <a:solidFill>
                  <a:srgbClr val="172033"/>
                </a:solidFill>
              </a:rPr>
              <a:t>operacionais</a:t>
            </a:r>
            <a:r>
              <a:rPr sz="1575" dirty="0">
                <a:solidFill>
                  <a:srgbClr val="172033"/>
                </a:solidFill>
              </a:rPr>
              <a:t>.</a:t>
            </a:r>
          </a:p>
        </p:txBody>
      </p:sp>
      <p:sp>
        <p:nvSpPr>
          <p:cNvPr id="15" name="legal-caution">
            <a:extLst>
              <a:ext uri="{FF2B5EF4-FFF2-40B4-BE49-F238E27FC236}">
                <a16:creationId xmlns:a16="http://schemas.microsoft.com/office/drawing/2014/main" id="{3F27F753-FC98-44E2-A910-73162A16866E}"/>
              </a:ext>
            </a:extLst>
          </p:cNvPr>
          <p:cNvSpPr>
            <a:spLocks noGrp="1"/>
          </p:cNvSpPr>
          <p:nvPr/>
        </p:nvSpPr>
        <p:spPr>
          <a:xfrm>
            <a:off x="1028700" y="5381625"/>
            <a:ext cx="10058400" cy="742950"/>
          </a:xfrm>
          <a:prstGeom prst="roundRect">
            <a:avLst>
              <a:gd name="adj" fmla="val 10256"/>
            </a:avLst>
          </a:prstGeom>
          <a:solidFill>
            <a:srgbClr val="FDECEF"/>
          </a:solidFill>
          <a:ln w="9525">
            <a:solidFill>
              <a:srgbClr val="D72638"/>
            </a:solidFill>
            <a:prstDash val="solid"/>
          </a:ln>
        </p:spPr>
      </p:sp>
      <p:sp>
        <p:nvSpPr>
          <p:cNvPr id="16" name="legal-caution-text">
            <a:extLst>
              <a:ext uri="{FF2B5EF4-FFF2-40B4-BE49-F238E27FC236}">
                <a16:creationId xmlns:a16="http://schemas.microsoft.com/office/drawing/2014/main" id="{38D6D2E6-D254-46CD-A35E-DD49C834E907}"/>
              </a:ext>
            </a:extLst>
          </p:cNvPr>
          <p:cNvSpPr>
            <a:spLocks noGrp="1"/>
          </p:cNvSpPr>
          <p:nvPr/>
        </p:nvSpPr>
        <p:spPr>
          <a:xfrm>
            <a:off x="1314450" y="5486400"/>
            <a:ext cx="94869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00" b="1">
                <a:solidFill>
                  <a:srgbClr val="9E1B2D"/>
                </a:solidFill>
              </a:defRPr>
            </a:pPr>
            <a:r>
              <a:rPr sz="1500" b="1">
                <a:solidFill>
                  <a:srgbClr val="9E1B2D"/>
                </a:solidFill>
              </a:rPr>
              <a:t>Ponto para análise jurídica: possível vício de competência e de correspondência das formas. Isso não significa nulidade automática.</a:t>
            </a:r>
          </a:p>
        </p:txBody>
      </p:sp>
      <p:sp>
        <p:nvSpPr>
          <p:cNvPr id="17" name="footer-line">
            <a:extLst>
              <a:ext uri="{FF2B5EF4-FFF2-40B4-BE49-F238E27FC236}">
                <a16:creationId xmlns:a16="http://schemas.microsoft.com/office/drawing/2014/main" id="{5639FABC-AA65-437B-86F0-92F91D74F352}"/>
              </a:ext>
            </a:extLst>
          </p:cNvPr>
          <p:cNvSpPr>
            <a:spLocks noGrp="1"/>
          </p:cNvSpPr>
          <p:nvPr/>
        </p:nvSpPr>
        <p:spPr>
          <a:xfrm>
            <a:off x="609600" y="6496050"/>
            <a:ext cx="10363200" cy="190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</p:sp>
      <p:sp>
        <p:nvSpPr>
          <p:cNvPr id="18" name="footer-label">
            <a:extLst>
              <a:ext uri="{FF2B5EF4-FFF2-40B4-BE49-F238E27FC236}">
                <a16:creationId xmlns:a16="http://schemas.microsoft.com/office/drawing/2014/main" id="{FA2C3186-E264-4FC6-8469-6370A446B080}"/>
              </a:ext>
            </a:extLst>
          </p:cNvPr>
          <p:cNvSpPr>
            <a:spLocks noGrp="1"/>
          </p:cNvSpPr>
          <p:nvPr/>
        </p:nvSpPr>
        <p:spPr>
          <a:xfrm>
            <a:off x="609600" y="6534150"/>
            <a:ext cx="3143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>
              <a:defRPr sz="825" b="1">
                <a:solidFill>
                  <a:srgbClr val="5B6576"/>
                </a:solidFill>
              </a:defRPr>
            </a:pPr>
            <a:r>
              <a:rPr lang="pt-BR" sz="825" b="1" dirty="0">
                <a:solidFill>
                  <a:srgbClr val="5B6576"/>
                </a:solidFill>
              </a:rPr>
              <a:t>Apresentação aos TAEs | IFSP</a:t>
            </a:r>
          </a:p>
        </p:txBody>
      </p:sp>
      <p:sp>
        <p:nvSpPr>
          <p:cNvPr id="19" name="page-number">
            <a:extLst>
              <a:ext uri="{FF2B5EF4-FFF2-40B4-BE49-F238E27FC236}">
                <a16:creationId xmlns:a16="http://schemas.microsoft.com/office/drawing/2014/main" id="{50DD6E8A-F4E0-45BC-AC3F-6715CC95FD01}"/>
              </a:ext>
            </a:extLst>
          </p:cNvPr>
          <p:cNvSpPr>
            <a:spLocks noGrp="1"/>
          </p:cNvSpPr>
          <p:nvPr/>
        </p:nvSpPr>
        <p:spPr>
          <a:xfrm>
            <a:off x="11049000" y="6515100"/>
            <a:ext cx="5334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F3A712"/>
                </a:solidFill>
              </a:defRPr>
            </a:pPr>
            <a:r>
              <a:rPr sz="900" b="1">
                <a:solidFill>
                  <a:srgbClr val="F3A712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867556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op-accent">
            <a:extLst>
              <a:ext uri="{FF2B5EF4-FFF2-40B4-BE49-F238E27FC236}">
                <a16:creationId xmlns:a16="http://schemas.microsoft.com/office/drawing/2014/main" id="{1F91EE5C-72BD-43B5-A2F6-CCC349DD109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52400"/>
          </a:xfrm>
          <a:prstGeom prst="rect">
            <a:avLst/>
          </a:prstGeom>
          <a:solidFill>
            <a:srgbClr val="1BAA59"/>
          </a:solidFill>
          <a:ln w="0">
            <a:noFill/>
            <a:prstDash val="solid"/>
          </a:ln>
        </p:spPr>
      </p:sp>
      <p:sp>
        <p:nvSpPr>
          <p:cNvPr id="2" name="section-label">
            <a:extLst>
              <a:ext uri="{FF2B5EF4-FFF2-40B4-BE49-F238E27FC236}">
                <a16:creationId xmlns:a16="http://schemas.microsoft.com/office/drawing/2014/main" id="{300CE45F-99AC-4F76-B0E4-B90516780113}"/>
              </a:ext>
            </a:extLst>
          </p:cNvPr>
          <p:cNvSpPr>
            <a:spLocks noGrp="1"/>
          </p:cNvSpPr>
          <p:nvPr/>
        </p:nvSpPr>
        <p:spPr>
          <a:xfrm>
            <a:off x="609600" y="361950"/>
            <a:ext cx="3048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1BAA59"/>
                </a:solidFill>
              </a:defRPr>
            </a:pPr>
            <a:r>
              <a:rPr sz="2000" b="1" dirty="0">
                <a:solidFill>
                  <a:srgbClr val="1BAA59"/>
                </a:solidFill>
              </a:rPr>
              <a:t>MUDANÇAS POSITIVAS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:a16="http://schemas.microsoft.com/office/drawing/2014/main" id="{BF2A7975-F091-44B2-AF86-3636150F79AA}"/>
              </a:ext>
            </a:extLst>
          </p:cNvPr>
          <p:cNvSpPr>
            <a:spLocks noGrp="1"/>
          </p:cNvSpPr>
          <p:nvPr/>
        </p:nvSpPr>
        <p:spPr>
          <a:xfrm>
            <a:off x="609600" y="685800"/>
            <a:ext cx="109728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925" b="1">
                <a:solidFill>
                  <a:srgbClr val="0B2B5A"/>
                </a:solidFill>
              </a:defRPr>
            </a:pPr>
            <a:r>
              <a:rPr sz="2925" b="1">
                <a:solidFill>
                  <a:srgbClr val="0B2B5A"/>
                </a:solidFill>
              </a:rPr>
              <a:t>A minuta de 2026 também apresenta ampliações</a:t>
            </a:r>
          </a:p>
        </p:txBody>
      </p:sp>
      <p:sp>
        <p:nvSpPr>
          <p:cNvPr id="4" name="green-field">
            <a:extLst>
              <a:ext uri="{FF2B5EF4-FFF2-40B4-BE49-F238E27FC236}">
                <a16:creationId xmlns:a16="http://schemas.microsoft.com/office/drawing/2014/main" id="{17B098E9-5D98-4FDC-8FB7-440D9E4D7A9E}"/>
              </a:ext>
            </a:extLst>
          </p:cNvPr>
          <p:cNvSpPr>
            <a:spLocks noGrp="1"/>
          </p:cNvSpPr>
          <p:nvPr/>
        </p:nvSpPr>
        <p:spPr>
          <a:xfrm>
            <a:off x="0" y="1485900"/>
            <a:ext cx="12192000" cy="4000500"/>
          </a:xfrm>
          <a:prstGeom prst="rect">
            <a:avLst/>
          </a:prstGeom>
          <a:solidFill>
            <a:srgbClr val="EAF7EF"/>
          </a:solidFill>
          <a:ln w="0">
            <a:noFill/>
            <a:prstDash val="solid"/>
          </a:ln>
        </p:spPr>
      </p:sp>
      <p:sp>
        <p:nvSpPr>
          <p:cNvPr id="5" name="positive-number-3h">
            <a:extLst>
              <a:ext uri="{FF2B5EF4-FFF2-40B4-BE49-F238E27FC236}">
                <a16:creationId xmlns:a16="http://schemas.microsoft.com/office/drawing/2014/main" id="{86B25F53-FE40-4985-AAE6-D1E7F40F06BD}"/>
              </a:ext>
            </a:extLst>
          </p:cNvPr>
          <p:cNvSpPr>
            <a:spLocks noGrp="1"/>
          </p:cNvSpPr>
          <p:nvPr/>
        </p:nvSpPr>
        <p:spPr>
          <a:xfrm>
            <a:off x="819150" y="2057400"/>
            <a:ext cx="2857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4650" b="1">
                <a:solidFill>
                  <a:srgbClr val="1BAA59"/>
                </a:solidFill>
              </a:defRPr>
            </a:pPr>
            <a:r>
              <a:rPr sz="4650" b="1" dirty="0">
                <a:solidFill>
                  <a:srgbClr val="1BAA59"/>
                </a:solidFill>
              </a:rPr>
              <a:t>3h</a:t>
            </a:r>
          </a:p>
        </p:txBody>
      </p:sp>
      <p:sp>
        <p:nvSpPr>
          <p:cNvPr id="6" name="positive-title-3h">
            <a:extLst>
              <a:ext uri="{FF2B5EF4-FFF2-40B4-BE49-F238E27FC236}">
                <a16:creationId xmlns:a16="http://schemas.microsoft.com/office/drawing/2014/main" id="{112C0846-3AE5-4457-9857-BE650C5FF498}"/>
              </a:ext>
            </a:extLst>
          </p:cNvPr>
          <p:cNvSpPr>
            <a:spLocks noGrp="1"/>
          </p:cNvSpPr>
          <p:nvPr/>
        </p:nvSpPr>
        <p:spPr>
          <a:xfrm>
            <a:off x="819150" y="3124200"/>
            <a:ext cx="2857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008A70"/>
                </a:solidFill>
              </a:defRPr>
            </a:pPr>
            <a:r>
              <a:rPr sz="1800" b="1">
                <a:solidFill>
                  <a:srgbClr val="008A70"/>
                </a:solidFill>
              </a:rPr>
              <a:t>Saúde e bem-estar</a:t>
            </a:r>
          </a:p>
        </p:txBody>
      </p:sp>
      <p:sp>
        <p:nvSpPr>
          <p:cNvPr id="7" name="positive-detail-3h">
            <a:extLst>
              <a:ext uri="{FF2B5EF4-FFF2-40B4-BE49-F238E27FC236}">
                <a16:creationId xmlns:a16="http://schemas.microsoft.com/office/drawing/2014/main" id="{F30943C3-3793-4394-AEA5-932E1BF05A91}"/>
              </a:ext>
            </a:extLst>
          </p:cNvPr>
          <p:cNvSpPr>
            <a:spLocks noGrp="1"/>
          </p:cNvSpPr>
          <p:nvPr/>
        </p:nvSpPr>
        <p:spPr>
          <a:xfrm>
            <a:off x="819150" y="3714750"/>
            <a:ext cx="2857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425">
                <a:solidFill>
                  <a:srgbClr val="5B6576"/>
                </a:solidFill>
              </a:defRPr>
            </a:pPr>
            <a:r>
              <a:rPr sz="1425" dirty="0">
                <a:solidFill>
                  <a:srgbClr val="5B6576"/>
                </a:solidFill>
              </a:rPr>
              <a:t>Sem </a:t>
            </a:r>
            <a:r>
              <a:rPr sz="1425" dirty="0" err="1">
                <a:solidFill>
                  <a:srgbClr val="5B6576"/>
                </a:solidFill>
              </a:rPr>
              <a:t>compensação</a:t>
            </a:r>
            <a:r>
              <a:rPr sz="1425" dirty="0">
                <a:solidFill>
                  <a:srgbClr val="5B6576"/>
                </a:solidFill>
              </a:rPr>
              <a:t>, com </a:t>
            </a:r>
            <a:r>
              <a:rPr sz="1425" dirty="0" err="1">
                <a:solidFill>
                  <a:srgbClr val="5B6576"/>
                </a:solidFill>
              </a:rPr>
              <a:t>comprovação</a:t>
            </a:r>
            <a:r>
              <a:rPr sz="1425" dirty="0">
                <a:solidFill>
                  <a:srgbClr val="5B6576"/>
                </a:solidFill>
              </a:rPr>
              <a:t> semestral.</a:t>
            </a:r>
          </a:p>
        </p:txBody>
      </p:sp>
      <p:sp>
        <p:nvSpPr>
          <p:cNvPr id="8" name="positive-number-16h">
            <a:extLst>
              <a:ext uri="{FF2B5EF4-FFF2-40B4-BE49-F238E27FC236}">
                <a16:creationId xmlns:a16="http://schemas.microsoft.com/office/drawing/2014/main" id="{8DA45D94-D6F3-44B5-A3AF-C4628C4287E9}"/>
              </a:ext>
            </a:extLst>
          </p:cNvPr>
          <p:cNvSpPr>
            <a:spLocks noGrp="1"/>
          </p:cNvSpPr>
          <p:nvPr/>
        </p:nvSpPr>
        <p:spPr>
          <a:xfrm>
            <a:off x="4305300" y="2057400"/>
            <a:ext cx="2857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4650" b="1">
                <a:solidFill>
                  <a:srgbClr val="1BAA59"/>
                </a:solidFill>
              </a:defRPr>
            </a:pPr>
            <a:r>
              <a:rPr sz="4650" b="1">
                <a:solidFill>
                  <a:srgbClr val="1BAA59"/>
                </a:solidFill>
              </a:rPr>
              <a:t>16h</a:t>
            </a:r>
          </a:p>
        </p:txBody>
      </p:sp>
      <p:sp>
        <p:nvSpPr>
          <p:cNvPr id="9" name="positive-title-16h">
            <a:extLst>
              <a:ext uri="{FF2B5EF4-FFF2-40B4-BE49-F238E27FC236}">
                <a16:creationId xmlns:a16="http://schemas.microsoft.com/office/drawing/2014/main" id="{75D0C7D4-B671-4EF5-8394-F17387166971}"/>
              </a:ext>
            </a:extLst>
          </p:cNvPr>
          <p:cNvSpPr>
            <a:spLocks noGrp="1"/>
          </p:cNvSpPr>
          <p:nvPr/>
        </p:nvSpPr>
        <p:spPr>
          <a:xfrm>
            <a:off x="4305300" y="3124200"/>
            <a:ext cx="2857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008A70"/>
                </a:solidFill>
              </a:defRPr>
            </a:pPr>
            <a:r>
              <a:rPr sz="1800" b="1">
                <a:solidFill>
                  <a:srgbClr val="008A70"/>
                </a:solidFill>
              </a:rPr>
              <a:t>Graduação</a:t>
            </a:r>
          </a:p>
        </p:txBody>
      </p:sp>
      <p:sp>
        <p:nvSpPr>
          <p:cNvPr id="10" name="positive-detail-16h">
            <a:extLst>
              <a:ext uri="{FF2B5EF4-FFF2-40B4-BE49-F238E27FC236}">
                <a16:creationId xmlns:a16="http://schemas.microsoft.com/office/drawing/2014/main" id="{07678955-349B-4C46-A00F-B34323738B09}"/>
              </a:ext>
            </a:extLst>
          </p:cNvPr>
          <p:cNvSpPr>
            <a:spLocks noGrp="1"/>
          </p:cNvSpPr>
          <p:nvPr/>
        </p:nvSpPr>
        <p:spPr>
          <a:xfrm>
            <a:off x="4305300" y="3714750"/>
            <a:ext cx="2857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425">
                <a:solidFill>
                  <a:srgbClr val="5B6576"/>
                </a:solidFill>
              </a:defRPr>
            </a:pPr>
            <a:r>
              <a:rPr sz="1425">
                <a:solidFill>
                  <a:srgbClr val="5B6576"/>
                </a:solidFill>
              </a:rPr>
              <a:t>Quatro horas a mais que a regra atual.</a:t>
            </a:r>
          </a:p>
        </p:txBody>
      </p:sp>
      <p:sp>
        <p:nvSpPr>
          <p:cNvPr id="11" name="positive-number-10h">
            <a:extLst>
              <a:ext uri="{FF2B5EF4-FFF2-40B4-BE49-F238E27FC236}">
                <a16:creationId xmlns:a16="http://schemas.microsoft.com/office/drawing/2014/main" id="{A39BBE40-C714-43D4-A642-9177894BA4F0}"/>
              </a:ext>
            </a:extLst>
          </p:cNvPr>
          <p:cNvSpPr>
            <a:spLocks noGrp="1"/>
          </p:cNvSpPr>
          <p:nvPr/>
        </p:nvSpPr>
        <p:spPr>
          <a:xfrm>
            <a:off x="7791450" y="2057400"/>
            <a:ext cx="2857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4650" b="1">
                <a:solidFill>
                  <a:srgbClr val="1BAA59"/>
                </a:solidFill>
              </a:defRPr>
            </a:pPr>
            <a:r>
              <a:rPr sz="4650" b="1" dirty="0">
                <a:solidFill>
                  <a:srgbClr val="00B050"/>
                </a:solidFill>
              </a:rPr>
              <a:t>10h</a:t>
            </a:r>
          </a:p>
        </p:txBody>
      </p:sp>
      <p:sp>
        <p:nvSpPr>
          <p:cNvPr id="12" name="positive-title-10h">
            <a:extLst>
              <a:ext uri="{FF2B5EF4-FFF2-40B4-BE49-F238E27FC236}">
                <a16:creationId xmlns:a16="http://schemas.microsoft.com/office/drawing/2014/main" id="{8268492D-9361-4A68-A021-43BC598850CA}"/>
              </a:ext>
            </a:extLst>
          </p:cNvPr>
          <p:cNvSpPr>
            <a:spLocks noGrp="1"/>
          </p:cNvSpPr>
          <p:nvPr/>
        </p:nvSpPr>
        <p:spPr>
          <a:xfrm>
            <a:off x="7791450" y="3124200"/>
            <a:ext cx="2857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008A70"/>
                </a:solidFill>
              </a:defRPr>
            </a:pPr>
            <a:r>
              <a:rPr sz="1800" b="1">
                <a:solidFill>
                  <a:srgbClr val="008A70"/>
                </a:solidFill>
              </a:rPr>
              <a:t>Jornada legal menor</a:t>
            </a:r>
          </a:p>
        </p:txBody>
      </p:sp>
      <p:sp>
        <p:nvSpPr>
          <p:cNvPr id="13" name="positive-detail-10h">
            <a:extLst>
              <a:ext uri="{FF2B5EF4-FFF2-40B4-BE49-F238E27FC236}">
                <a16:creationId xmlns:a16="http://schemas.microsoft.com/office/drawing/2014/main" id="{2AB40F2B-3A3F-4F21-AAC0-86A1119DDCEB}"/>
              </a:ext>
            </a:extLst>
          </p:cNvPr>
          <p:cNvSpPr>
            <a:spLocks noGrp="1"/>
          </p:cNvSpPr>
          <p:nvPr/>
        </p:nvSpPr>
        <p:spPr>
          <a:xfrm>
            <a:off x="7791450" y="3714750"/>
            <a:ext cx="2857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425">
                <a:solidFill>
                  <a:srgbClr val="5B6576"/>
                </a:solidFill>
              </a:defRPr>
            </a:pPr>
            <a:r>
              <a:rPr sz="1425" dirty="0" err="1">
                <a:solidFill>
                  <a:srgbClr val="5B6576"/>
                </a:solidFill>
              </a:rPr>
              <a:t>Preserva</a:t>
            </a:r>
            <a:r>
              <a:rPr sz="1425" dirty="0">
                <a:solidFill>
                  <a:srgbClr val="5B6576"/>
                </a:solidFill>
              </a:rPr>
              <a:t> jornada </a:t>
            </a:r>
            <a:r>
              <a:rPr sz="1425" dirty="0" err="1">
                <a:solidFill>
                  <a:srgbClr val="5B6576"/>
                </a:solidFill>
              </a:rPr>
              <a:t>mínima</a:t>
            </a:r>
            <a:r>
              <a:rPr sz="1425" dirty="0">
                <a:solidFill>
                  <a:srgbClr val="5B6576"/>
                </a:solidFill>
              </a:rPr>
              <a:t> de </a:t>
            </a:r>
            <a:r>
              <a:rPr sz="1425" dirty="0" err="1">
                <a:solidFill>
                  <a:srgbClr val="5B6576"/>
                </a:solidFill>
              </a:rPr>
              <a:t>vinte</a:t>
            </a:r>
            <a:r>
              <a:rPr sz="1425" dirty="0">
                <a:solidFill>
                  <a:srgbClr val="5B6576"/>
                </a:solidFill>
              </a:rPr>
              <a:t> horas.</a:t>
            </a:r>
          </a:p>
        </p:txBody>
      </p:sp>
      <p:sp>
        <p:nvSpPr>
          <p:cNvPr id="14" name="positive-caveat">
            <a:extLst>
              <a:ext uri="{FF2B5EF4-FFF2-40B4-BE49-F238E27FC236}">
                <a16:creationId xmlns:a16="http://schemas.microsoft.com/office/drawing/2014/main" id="{5E7D5DEE-CD12-449F-9968-EF2AC6DF55E4}"/>
              </a:ext>
            </a:extLst>
          </p:cNvPr>
          <p:cNvSpPr>
            <a:spLocks noGrp="1"/>
          </p:cNvSpPr>
          <p:nvPr/>
        </p:nvSpPr>
        <p:spPr>
          <a:xfrm>
            <a:off x="1447800" y="5715000"/>
            <a:ext cx="9296400" cy="53340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9050">
            <a:solidFill>
              <a:srgbClr val="1BAA59"/>
            </a:solidFill>
            <a:prstDash val="solid"/>
          </a:ln>
        </p:spPr>
      </p:sp>
      <p:sp>
        <p:nvSpPr>
          <p:cNvPr id="15" name="positive-caveat-text">
            <a:extLst>
              <a:ext uri="{FF2B5EF4-FFF2-40B4-BE49-F238E27FC236}">
                <a16:creationId xmlns:a16="http://schemas.microsoft.com/office/drawing/2014/main" id="{60C55027-27AA-466D-B86E-2F0960F58500}"/>
              </a:ext>
            </a:extLst>
          </p:cNvPr>
          <p:cNvSpPr>
            <a:spLocks noGrp="1"/>
          </p:cNvSpPr>
          <p:nvPr/>
        </p:nvSpPr>
        <p:spPr>
          <a:xfrm>
            <a:off x="1733550" y="5781675"/>
            <a:ext cx="87249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00" b="1">
                <a:solidFill>
                  <a:srgbClr val="008A70"/>
                </a:solidFill>
              </a:defRPr>
            </a:pPr>
            <a:r>
              <a:rPr sz="1500" b="1">
                <a:solidFill>
                  <a:srgbClr val="008A70"/>
                </a:solidFill>
              </a:rPr>
              <a:t>Reconhecer avanços não elimina a necessidade de discutir as restrições e o novo desenho institucional.</a:t>
            </a:r>
          </a:p>
        </p:txBody>
      </p:sp>
      <p:sp>
        <p:nvSpPr>
          <p:cNvPr id="16" name="footer-line">
            <a:extLst>
              <a:ext uri="{FF2B5EF4-FFF2-40B4-BE49-F238E27FC236}">
                <a16:creationId xmlns:a16="http://schemas.microsoft.com/office/drawing/2014/main" id="{BB6FFDCC-F5C1-4FA4-A6C7-A7AEFB8B134C}"/>
              </a:ext>
            </a:extLst>
          </p:cNvPr>
          <p:cNvSpPr>
            <a:spLocks noGrp="1"/>
          </p:cNvSpPr>
          <p:nvPr/>
        </p:nvSpPr>
        <p:spPr>
          <a:xfrm>
            <a:off x="609600" y="6496050"/>
            <a:ext cx="10363200" cy="190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</p:sp>
      <p:sp>
        <p:nvSpPr>
          <p:cNvPr id="17" name="footer-label">
            <a:extLst>
              <a:ext uri="{FF2B5EF4-FFF2-40B4-BE49-F238E27FC236}">
                <a16:creationId xmlns:a16="http://schemas.microsoft.com/office/drawing/2014/main" id="{2F0DB265-691E-493E-B24C-221335CD5020}"/>
              </a:ext>
            </a:extLst>
          </p:cNvPr>
          <p:cNvSpPr>
            <a:spLocks noGrp="1"/>
          </p:cNvSpPr>
          <p:nvPr/>
        </p:nvSpPr>
        <p:spPr>
          <a:xfrm>
            <a:off x="609600" y="6534150"/>
            <a:ext cx="3143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>
              <a:defRPr sz="825" b="1">
                <a:solidFill>
                  <a:srgbClr val="5B6576"/>
                </a:solidFill>
              </a:defRPr>
            </a:pPr>
            <a:r>
              <a:rPr lang="pt-BR" sz="825" b="1" dirty="0">
                <a:solidFill>
                  <a:srgbClr val="5B6576"/>
                </a:solidFill>
              </a:rPr>
              <a:t>Apresentação aos TAEs | IFSP</a:t>
            </a:r>
          </a:p>
        </p:txBody>
      </p:sp>
      <p:sp>
        <p:nvSpPr>
          <p:cNvPr id="18" name="page-number">
            <a:extLst>
              <a:ext uri="{FF2B5EF4-FFF2-40B4-BE49-F238E27FC236}">
                <a16:creationId xmlns:a16="http://schemas.microsoft.com/office/drawing/2014/main" id="{2CC4D33C-9FE2-4E13-9EFC-334F1901B293}"/>
              </a:ext>
            </a:extLst>
          </p:cNvPr>
          <p:cNvSpPr>
            <a:spLocks noGrp="1"/>
          </p:cNvSpPr>
          <p:nvPr/>
        </p:nvSpPr>
        <p:spPr>
          <a:xfrm>
            <a:off x="11049000" y="6515100"/>
            <a:ext cx="5334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1BAA59"/>
                </a:solidFill>
              </a:defRPr>
            </a:pPr>
            <a:r>
              <a:rPr sz="900" b="1">
                <a:solidFill>
                  <a:srgbClr val="1BAA59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417923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op-accent">
            <a:extLst>
              <a:ext uri="{FF2B5EF4-FFF2-40B4-BE49-F238E27FC236}">
                <a16:creationId xmlns:a16="http://schemas.microsoft.com/office/drawing/2014/main" id="{5CFA6134-3F6E-43E0-BD64-88DF22F2033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52400"/>
          </a:xfrm>
          <a:prstGeom prst="rect">
            <a:avLst/>
          </a:prstGeom>
          <a:solidFill>
            <a:srgbClr val="F3A712"/>
          </a:solidFill>
          <a:ln w="0">
            <a:noFill/>
            <a:prstDash val="solid"/>
          </a:ln>
        </p:spPr>
      </p:sp>
      <p:sp>
        <p:nvSpPr>
          <p:cNvPr id="2" name="section-label">
            <a:extLst>
              <a:ext uri="{FF2B5EF4-FFF2-40B4-BE49-F238E27FC236}">
                <a16:creationId xmlns:a16="http://schemas.microsoft.com/office/drawing/2014/main" id="{ED73AFC0-B3C7-43BE-BA1B-94460CDB6BC8}"/>
              </a:ext>
            </a:extLst>
          </p:cNvPr>
          <p:cNvSpPr>
            <a:spLocks noGrp="1"/>
          </p:cNvSpPr>
          <p:nvPr/>
        </p:nvSpPr>
        <p:spPr>
          <a:xfrm>
            <a:off x="609600" y="361950"/>
            <a:ext cx="4954954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3A712"/>
                </a:solidFill>
              </a:defRPr>
            </a:pPr>
            <a:r>
              <a:rPr sz="2000" b="1" dirty="0">
                <a:solidFill>
                  <a:srgbClr val="F3A712"/>
                </a:solidFill>
              </a:rPr>
              <a:t>REDUÇÃO POR SAÚDE OU DEFICIÊNCIA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:a16="http://schemas.microsoft.com/office/drawing/2014/main" id="{687568D4-73F2-406F-9399-757DB3D1E481}"/>
              </a:ext>
            </a:extLst>
          </p:cNvPr>
          <p:cNvSpPr>
            <a:spLocks noGrp="1"/>
          </p:cNvSpPr>
          <p:nvPr/>
        </p:nvSpPr>
        <p:spPr>
          <a:xfrm>
            <a:off x="609600" y="685800"/>
            <a:ext cx="109728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925" b="1">
                <a:solidFill>
                  <a:srgbClr val="0B2B5A"/>
                </a:solidFill>
              </a:defRPr>
            </a:pPr>
            <a:r>
              <a:rPr sz="2925" b="1" dirty="0">
                <a:solidFill>
                  <a:srgbClr val="0B2B5A"/>
                </a:solidFill>
              </a:rPr>
              <a:t>A </a:t>
            </a:r>
            <a:r>
              <a:rPr sz="2925" b="1" dirty="0" err="1">
                <a:solidFill>
                  <a:srgbClr val="0B2B5A"/>
                </a:solidFill>
              </a:rPr>
              <a:t>minuta</a:t>
            </a:r>
            <a:r>
              <a:rPr sz="2925" b="1" dirty="0">
                <a:solidFill>
                  <a:srgbClr val="0B2B5A"/>
                </a:solidFill>
              </a:rPr>
              <a:t> </a:t>
            </a:r>
            <a:r>
              <a:rPr sz="2925" b="1" dirty="0" err="1">
                <a:solidFill>
                  <a:srgbClr val="0B2B5A"/>
                </a:solidFill>
              </a:rPr>
              <a:t>reduz</a:t>
            </a:r>
            <a:r>
              <a:rPr sz="2925" b="1" dirty="0">
                <a:solidFill>
                  <a:srgbClr val="0B2B5A"/>
                </a:solidFill>
              </a:rPr>
              <a:t> o </a:t>
            </a:r>
            <a:r>
              <a:rPr sz="2925" b="1" dirty="0" err="1">
                <a:solidFill>
                  <a:srgbClr val="0B2B5A"/>
                </a:solidFill>
              </a:rPr>
              <a:t>acesso</a:t>
            </a:r>
            <a:r>
              <a:rPr sz="2925" b="1" dirty="0">
                <a:solidFill>
                  <a:srgbClr val="0B2B5A"/>
                </a:solidFill>
              </a:rPr>
              <a:t> de </a:t>
            </a:r>
            <a:r>
              <a:rPr sz="2925" b="1" dirty="0" err="1">
                <a:solidFill>
                  <a:srgbClr val="0B2B5A"/>
                </a:solidFill>
              </a:rPr>
              <a:t>quem</a:t>
            </a:r>
            <a:r>
              <a:rPr sz="2925" b="1" dirty="0">
                <a:solidFill>
                  <a:srgbClr val="0B2B5A"/>
                </a:solidFill>
              </a:rPr>
              <a:t> </a:t>
            </a:r>
            <a:r>
              <a:rPr sz="2925" b="1" dirty="0" err="1">
                <a:solidFill>
                  <a:srgbClr val="0B2B5A"/>
                </a:solidFill>
              </a:rPr>
              <a:t>possui</a:t>
            </a:r>
            <a:r>
              <a:rPr sz="2925" b="1" dirty="0">
                <a:solidFill>
                  <a:srgbClr val="0B2B5A"/>
                </a:solidFill>
              </a:rPr>
              <a:t> </a:t>
            </a:r>
            <a:r>
              <a:rPr sz="2925" b="1" dirty="0" err="1">
                <a:solidFill>
                  <a:srgbClr val="0B2B5A"/>
                </a:solidFill>
              </a:rPr>
              <a:t>horário</a:t>
            </a:r>
            <a:r>
              <a:rPr sz="2925" b="1" dirty="0">
                <a:solidFill>
                  <a:srgbClr val="0B2B5A"/>
                </a:solidFill>
              </a:rPr>
              <a:t> especial</a:t>
            </a:r>
          </a:p>
        </p:txBody>
      </p:sp>
      <p:sp>
        <p:nvSpPr>
          <p:cNvPr id="4" name="full-schedule-box">
            <a:extLst>
              <a:ext uri="{FF2B5EF4-FFF2-40B4-BE49-F238E27FC236}">
                <a16:creationId xmlns:a16="http://schemas.microsoft.com/office/drawing/2014/main" id="{092D4628-59AE-4A81-9C29-235B5722987E}"/>
              </a:ext>
            </a:extLst>
          </p:cNvPr>
          <p:cNvSpPr>
            <a:spLocks noGrp="1"/>
          </p:cNvSpPr>
          <p:nvPr/>
        </p:nvSpPr>
        <p:spPr>
          <a:xfrm>
            <a:off x="800100" y="1695450"/>
            <a:ext cx="4629150" cy="3086100"/>
          </a:xfrm>
          <a:prstGeom prst="roundRect">
            <a:avLst>
              <a:gd name="adj" fmla="val 2469"/>
            </a:avLst>
          </a:prstGeom>
          <a:solidFill>
            <a:srgbClr val="EAF7EF"/>
          </a:solidFill>
          <a:ln w="19050">
            <a:solidFill>
              <a:srgbClr val="1BAA59"/>
            </a:solidFill>
            <a:prstDash val="solid"/>
          </a:ln>
        </p:spPr>
      </p:sp>
      <p:sp>
        <p:nvSpPr>
          <p:cNvPr id="5" name="full-schedule-title">
            <a:extLst>
              <a:ext uri="{FF2B5EF4-FFF2-40B4-BE49-F238E27FC236}">
                <a16:creationId xmlns:a16="http://schemas.microsoft.com/office/drawing/2014/main" id="{7EF4C60E-E61F-43DC-B452-960FBD8BDD38}"/>
              </a:ext>
            </a:extLst>
          </p:cNvPr>
          <p:cNvSpPr>
            <a:spLocks noGrp="1"/>
          </p:cNvSpPr>
          <p:nvPr/>
        </p:nvSpPr>
        <p:spPr>
          <a:xfrm>
            <a:off x="1143000" y="1962150"/>
            <a:ext cx="39433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725" b="1">
                <a:solidFill>
                  <a:srgbClr val="008A70"/>
                </a:solidFill>
              </a:defRPr>
            </a:pPr>
            <a:r>
              <a:rPr sz="1725" b="1">
                <a:solidFill>
                  <a:srgbClr val="008A70"/>
                </a:solidFill>
              </a:rPr>
              <a:t>JORNADA DE 40 HORAS</a:t>
            </a:r>
          </a:p>
        </p:txBody>
      </p:sp>
      <p:sp>
        <p:nvSpPr>
          <p:cNvPr id="6" name="full-12">
            <a:extLst>
              <a:ext uri="{FF2B5EF4-FFF2-40B4-BE49-F238E27FC236}">
                <a16:creationId xmlns:a16="http://schemas.microsoft.com/office/drawing/2014/main" id="{AAD4E6D8-3F92-42EB-B46F-4AFF1C070FE3}"/>
              </a:ext>
            </a:extLst>
          </p:cNvPr>
          <p:cNvSpPr>
            <a:spLocks noGrp="1"/>
          </p:cNvSpPr>
          <p:nvPr/>
        </p:nvSpPr>
        <p:spPr>
          <a:xfrm>
            <a:off x="1200150" y="2609850"/>
            <a:ext cx="11049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3150" b="1">
                <a:solidFill>
                  <a:srgbClr val="1BAA59"/>
                </a:solidFill>
              </a:defRPr>
            </a:pPr>
            <a:r>
              <a:rPr sz="3150" b="1">
                <a:solidFill>
                  <a:srgbClr val="1BAA59"/>
                </a:solidFill>
              </a:rPr>
              <a:t>12h</a:t>
            </a:r>
          </a:p>
        </p:txBody>
      </p:sp>
      <p:sp>
        <p:nvSpPr>
          <p:cNvPr id="7" name="full-12-label">
            <a:extLst>
              <a:ext uri="{FF2B5EF4-FFF2-40B4-BE49-F238E27FC236}">
                <a16:creationId xmlns:a16="http://schemas.microsoft.com/office/drawing/2014/main" id="{CFA874A7-F5BE-4180-A05D-6E0883BE9FA7}"/>
              </a:ext>
            </a:extLst>
          </p:cNvPr>
          <p:cNvSpPr>
            <a:spLocks noGrp="1"/>
          </p:cNvSpPr>
          <p:nvPr/>
        </p:nvSpPr>
        <p:spPr>
          <a:xfrm>
            <a:off x="2286000" y="2686050"/>
            <a:ext cx="23622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72033"/>
                </a:solidFill>
              </a:defRPr>
            </a:pPr>
            <a:r>
              <a:rPr sz="1500" b="1">
                <a:solidFill>
                  <a:srgbClr val="172033"/>
                </a:solidFill>
              </a:rPr>
              <a:t>demais cursos</a:t>
            </a:r>
          </a:p>
        </p:txBody>
      </p:sp>
      <p:sp>
        <p:nvSpPr>
          <p:cNvPr id="8" name="full-16">
            <a:extLst>
              <a:ext uri="{FF2B5EF4-FFF2-40B4-BE49-F238E27FC236}">
                <a16:creationId xmlns:a16="http://schemas.microsoft.com/office/drawing/2014/main" id="{B344A8F2-43B9-4BE4-A06C-48B368616468}"/>
              </a:ext>
            </a:extLst>
          </p:cNvPr>
          <p:cNvSpPr>
            <a:spLocks noGrp="1"/>
          </p:cNvSpPr>
          <p:nvPr/>
        </p:nvSpPr>
        <p:spPr>
          <a:xfrm>
            <a:off x="1200150" y="3276600"/>
            <a:ext cx="11049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3150" b="1">
                <a:solidFill>
                  <a:srgbClr val="1BAA59"/>
                </a:solidFill>
              </a:defRPr>
            </a:pPr>
            <a:r>
              <a:rPr sz="3150" b="1">
                <a:solidFill>
                  <a:srgbClr val="1BAA59"/>
                </a:solidFill>
              </a:rPr>
              <a:t>16h</a:t>
            </a:r>
          </a:p>
        </p:txBody>
      </p:sp>
      <p:sp>
        <p:nvSpPr>
          <p:cNvPr id="9" name="full-16-label">
            <a:extLst>
              <a:ext uri="{FF2B5EF4-FFF2-40B4-BE49-F238E27FC236}">
                <a16:creationId xmlns:a16="http://schemas.microsoft.com/office/drawing/2014/main" id="{182C6101-061E-400C-85D9-5BEEC88021DB}"/>
              </a:ext>
            </a:extLst>
          </p:cNvPr>
          <p:cNvSpPr>
            <a:spLocks noGrp="1"/>
          </p:cNvSpPr>
          <p:nvPr/>
        </p:nvSpPr>
        <p:spPr>
          <a:xfrm>
            <a:off x="2286000" y="3352800"/>
            <a:ext cx="23622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72033"/>
                </a:solidFill>
              </a:defRPr>
            </a:pPr>
            <a:r>
              <a:rPr sz="1500" b="1">
                <a:solidFill>
                  <a:srgbClr val="172033"/>
                </a:solidFill>
              </a:rPr>
              <a:t>graduação</a:t>
            </a:r>
          </a:p>
        </p:txBody>
      </p:sp>
      <p:sp>
        <p:nvSpPr>
          <p:cNvPr id="10" name="full-20">
            <a:extLst>
              <a:ext uri="{FF2B5EF4-FFF2-40B4-BE49-F238E27FC236}">
                <a16:creationId xmlns:a16="http://schemas.microsoft.com/office/drawing/2014/main" id="{2B8D1029-CE06-4F9F-B3D3-D91872E6B525}"/>
              </a:ext>
            </a:extLst>
          </p:cNvPr>
          <p:cNvSpPr>
            <a:spLocks noGrp="1"/>
          </p:cNvSpPr>
          <p:nvPr/>
        </p:nvSpPr>
        <p:spPr>
          <a:xfrm>
            <a:off x="1200150" y="3943350"/>
            <a:ext cx="11049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3150" b="1">
                <a:solidFill>
                  <a:srgbClr val="1BAA59"/>
                </a:solidFill>
              </a:defRPr>
            </a:pPr>
            <a:r>
              <a:rPr sz="3150" b="1">
                <a:solidFill>
                  <a:srgbClr val="1BAA59"/>
                </a:solidFill>
              </a:rPr>
              <a:t>20h</a:t>
            </a:r>
          </a:p>
        </p:txBody>
      </p:sp>
      <p:sp>
        <p:nvSpPr>
          <p:cNvPr id="11" name="full-20-label">
            <a:extLst>
              <a:ext uri="{FF2B5EF4-FFF2-40B4-BE49-F238E27FC236}">
                <a16:creationId xmlns:a16="http://schemas.microsoft.com/office/drawing/2014/main" id="{C02BF515-D56E-4A0E-BF25-3BB00E929ED7}"/>
              </a:ext>
            </a:extLst>
          </p:cNvPr>
          <p:cNvSpPr>
            <a:spLocks noGrp="1"/>
          </p:cNvSpPr>
          <p:nvPr/>
        </p:nvSpPr>
        <p:spPr>
          <a:xfrm>
            <a:off x="2286000" y="4019550"/>
            <a:ext cx="27241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172033"/>
                </a:solidFill>
              </a:defRPr>
            </a:pPr>
            <a:r>
              <a:rPr sz="1425" b="1">
                <a:solidFill>
                  <a:srgbClr val="172033"/>
                </a:solidFill>
              </a:rPr>
              <a:t>mestrado, doutorado e pós-doc</a:t>
            </a:r>
          </a:p>
        </p:txBody>
      </p:sp>
      <p:sp>
        <p:nvSpPr>
          <p:cNvPr id="12" name="equity-not-equal">
            <a:extLst>
              <a:ext uri="{FF2B5EF4-FFF2-40B4-BE49-F238E27FC236}">
                <a16:creationId xmlns:a16="http://schemas.microsoft.com/office/drawing/2014/main" id="{6F92E6E3-B233-4172-AF72-E364BFC49CD8}"/>
              </a:ext>
            </a:extLst>
          </p:cNvPr>
          <p:cNvSpPr>
            <a:spLocks noGrp="1"/>
          </p:cNvSpPr>
          <p:nvPr/>
        </p:nvSpPr>
        <p:spPr>
          <a:xfrm>
            <a:off x="5619750" y="2857500"/>
            <a:ext cx="952500" cy="895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4350" b="1">
                <a:solidFill>
                  <a:srgbClr val="D72638"/>
                </a:solidFill>
              </a:defRPr>
            </a:pPr>
            <a:r>
              <a:rPr sz="4350" b="1">
                <a:solidFill>
                  <a:srgbClr val="D72638"/>
                </a:solidFill>
              </a:rPr>
              <a:t>≠</a:t>
            </a:r>
          </a:p>
        </p:txBody>
      </p:sp>
      <p:sp>
        <p:nvSpPr>
          <p:cNvPr id="13" name="special-schedule-box">
            <a:extLst>
              <a:ext uri="{FF2B5EF4-FFF2-40B4-BE49-F238E27FC236}">
                <a16:creationId xmlns:a16="http://schemas.microsoft.com/office/drawing/2014/main" id="{9B488CEE-C334-427F-8AC6-08829BF67E80}"/>
              </a:ext>
            </a:extLst>
          </p:cNvPr>
          <p:cNvSpPr>
            <a:spLocks noGrp="1"/>
          </p:cNvSpPr>
          <p:nvPr/>
        </p:nvSpPr>
        <p:spPr>
          <a:xfrm>
            <a:off x="6762750" y="1695450"/>
            <a:ext cx="4629150" cy="3086100"/>
          </a:xfrm>
          <a:prstGeom prst="roundRect">
            <a:avLst>
              <a:gd name="adj" fmla="val 2469"/>
            </a:avLst>
          </a:prstGeom>
          <a:solidFill>
            <a:srgbClr val="FFF6DD"/>
          </a:solidFill>
          <a:ln w="19050">
            <a:solidFill>
              <a:srgbClr val="F3A712"/>
            </a:solidFill>
            <a:prstDash val="solid"/>
          </a:ln>
        </p:spPr>
      </p:sp>
      <p:sp>
        <p:nvSpPr>
          <p:cNvPr id="14" name="special-schedule-title">
            <a:extLst>
              <a:ext uri="{FF2B5EF4-FFF2-40B4-BE49-F238E27FC236}">
                <a16:creationId xmlns:a16="http://schemas.microsoft.com/office/drawing/2014/main" id="{66CDE3B7-7800-46EB-A117-F45B0DE63C98}"/>
              </a:ext>
            </a:extLst>
          </p:cNvPr>
          <p:cNvSpPr>
            <a:spLocks noGrp="1"/>
          </p:cNvSpPr>
          <p:nvPr/>
        </p:nvSpPr>
        <p:spPr>
          <a:xfrm>
            <a:off x="7105650" y="1962150"/>
            <a:ext cx="39433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725" b="1">
                <a:solidFill>
                  <a:srgbClr val="8A5A00"/>
                </a:solidFill>
              </a:defRPr>
            </a:pPr>
            <a:r>
              <a:rPr sz="1725" b="1">
                <a:solidFill>
                  <a:srgbClr val="8A5A00"/>
                </a:solidFill>
              </a:rPr>
              <a:t>HORÁRIO ESPECIAL, ART. 98</a:t>
            </a:r>
          </a:p>
        </p:txBody>
      </p:sp>
      <p:sp>
        <p:nvSpPr>
          <p:cNvPr id="15" name="special-hours">
            <a:extLst>
              <a:ext uri="{FF2B5EF4-FFF2-40B4-BE49-F238E27FC236}">
                <a16:creationId xmlns:a16="http://schemas.microsoft.com/office/drawing/2014/main" id="{5F33CE58-4C1F-4025-B176-0CC5FC085B4D}"/>
              </a:ext>
            </a:extLst>
          </p:cNvPr>
          <p:cNvSpPr>
            <a:spLocks noGrp="1"/>
          </p:cNvSpPr>
          <p:nvPr/>
        </p:nvSpPr>
        <p:spPr>
          <a:xfrm>
            <a:off x="7181850" y="2667000"/>
            <a:ext cx="379095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4050" b="1">
                <a:solidFill>
                  <a:srgbClr val="F3A712"/>
                </a:solidFill>
              </a:defRPr>
            </a:pPr>
            <a:r>
              <a:rPr sz="4050" b="1" dirty="0" err="1">
                <a:solidFill>
                  <a:srgbClr val="FF0000"/>
                </a:solidFill>
              </a:rPr>
              <a:t>até</a:t>
            </a:r>
            <a:r>
              <a:rPr sz="4050" b="1" dirty="0">
                <a:solidFill>
                  <a:srgbClr val="FF0000"/>
                </a:solidFill>
              </a:rPr>
              <a:t> 10h</a:t>
            </a:r>
          </a:p>
        </p:txBody>
      </p:sp>
      <p:sp>
        <p:nvSpPr>
          <p:cNvPr id="16" name="special-hours-detail">
            <a:extLst>
              <a:ext uri="{FF2B5EF4-FFF2-40B4-BE49-F238E27FC236}">
                <a16:creationId xmlns:a16="http://schemas.microsoft.com/office/drawing/2014/main" id="{AAF6B394-7843-434A-9250-AEAD8940C457}"/>
              </a:ext>
            </a:extLst>
          </p:cNvPr>
          <p:cNvSpPr>
            <a:spLocks noGrp="1"/>
          </p:cNvSpPr>
          <p:nvPr/>
        </p:nvSpPr>
        <p:spPr>
          <a:xfrm>
            <a:off x="7334250" y="3562350"/>
            <a:ext cx="348615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75" b="1">
                <a:solidFill>
                  <a:srgbClr val="172033"/>
                </a:solidFill>
              </a:defRPr>
            </a:pPr>
            <a:r>
              <a:rPr sz="1575" b="1">
                <a:solidFill>
                  <a:srgbClr val="172033"/>
                </a:solidFill>
              </a:rPr>
              <a:t>Teto único, independentemente do nível do curso</a:t>
            </a:r>
          </a:p>
        </p:txBody>
      </p:sp>
      <p:sp>
        <p:nvSpPr>
          <p:cNvPr id="17" name="special-equity-claim">
            <a:extLst>
              <a:ext uri="{FF2B5EF4-FFF2-40B4-BE49-F238E27FC236}">
                <a16:creationId xmlns:a16="http://schemas.microsoft.com/office/drawing/2014/main" id="{112B9A54-5BAC-48F6-A81F-6BF3063811EF}"/>
              </a:ext>
            </a:extLst>
          </p:cNvPr>
          <p:cNvSpPr>
            <a:spLocks noGrp="1"/>
          </p:cNvSpPr>
          <p:nvPr/>
        </p:nvSpPr>
        <p:spPr>
          <a:xfrm>
            <a:off x="7334250" y="4210050"/>
            <a:ext cx="34861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>
                <a:solidFill>
                  <a:srgbClr val="9E1B2D"/>
                </a:solidFill>
              </a:defRPr>
            </a:pPr>
            <a:r>
              <a:rPr sz="1350" dirty="0">
                <a:solidFill>
                  <a:srgbClr val="9E1B2D"/>
                </a:solidFill>
              </a:rPr>
              <a:t>A </a:t>
            </a:r>
            <a:r>
              <a:rPr sz="1350" dirty="0" err="1">
                <a:solidFill>
                  <a:srgbClr val="9E1B2D"/>
                </a:solidFill>
              </a:rPr>
              <a:t>proteção</a:t>
            </a:r>
            <a:r>
              <a:rPr sz="1350" dirty="0">
                <a:solidFill>
                  <a:srgbClr val="9E1B2D"/>
                </a:solidFill>
              </a:rPr>
              <a:t> legal </a:t>
            </a:r>
            <a:r>
              <a:rPr sz="1350" dirty="0" err="1">
                <a:solidFill>
                  <a:srgbClr val="9E1B2D"/>
                </a:solidFill>
              </a:rPr>
              <a:t>não</a:t>
            </a:r>
            <a:r>
              <a:rPr sz="1350" dirty="0">
                <a:solidFill>
                  <a:srgbClr val="9E1B2D"/>
                </a:solidFill>
              </a:rPr>
              <a:t> </a:t>
            </a:r>
            <a:r>
              <a:rPr sz="1350" dirty="0" err="1">
                <a:solidFill>
                  <a:srgbClr val="9E1B2D"/>
                </a:solidFill>
              </a:rPr>
              <a:t>pode</a:t>
            </a:r>
            <a:r>
              <a:rPr sz="1350" dirty="0">
                <a:solidFill>
                  <a:srgbClr val="9E1B2D"/>
                </a:solidFill>
              </a:rPr>
              <a:t> se </a:t>
            </a:r>
            <a:r>
              <a:rPr sz="1350" dirty="0" err="1">
                <a:solidFill>
                  <a:srgbClr val="9E1B2D"/>
                </a:solidFill>
              </a:rPr>
              <a:t>transformar</a:t>
            </a:r>
            <a:r>
              <a:rPr sz="1350" dirty="0">
                <a:solidFill>
                  <a:srgbClr val="9E1B2D"/>
                </a:solidFill>
              </a:rPr>
              <a:t> </a:t>
            </a:r>
            <a:r>
              <a:rPr sz="1350" dirty="0" err="1">
                <a:solidFill>
                  <a:srgbClr val="9E1B2D"/>
                </a:solidFill>
              </a:rPr>
              <a:t>em</a:t>
            </a:r>
            <a:r>
              <a:rPr sz="1350" dirty="0">
                <a:solidFill>
                  <a:srgbClr val="9E1B2D"/>
                </a:solidFill>
              </a:rPr>
              <a:t> nova </a:t>
            </a:r>
            <a:r>
              <a:rPr sz="1350" dirty="0" err="1">
                <a:solidFill>
                  <a:srgbClr val="9E1B2D"/>
                </a:solidFill>
              </a:rPr>
              <a:t>desvantagem</a:t>
            </a:r>
            <a:r>
              <a:rPr sz="1350" dirty="0">
                <a:solidFill>
                  <a:srgbClr val="9E1B2D"/>
                </a:solidFill>
              </a:rPr>
              <a:t>.</a:t>
            </a:r>
          </a:p>
        </p:txBody>
      </p:sp>
      <p:sp>
        <p:nvSpPr>
          <p:cNvPr id="18" name="equity-callout">
            <a:extLst>
              <a:ext uri="{FF2B5EF4-FFF2-40B4-BE49-F238E27FC236}">
                <a16:creationId xmlns:a16="http://schemas.microsoft.com/office/drawing/2014/main" id="{E3AC2FFC-01BD-40AB-822C-D401FDDC4297}"/>
              </a:ext>
            </a:extLst>
          </p:cNvPr>
          <p:cNvSpPr>
            <a:spLocks noGrp="1"/>
          </p:cNvSpPr>
          <p:nvPr/>
        </p:nvSpPr>
        <p:spPr>
          <a:xfrm>
            <a:off x="990600" y="5067300"/>
            <a:ext cx="10210800" cy="1123950"/>
          </a:xfrm>
          <a:prstGeom prst="roundRect">
            <a:avLst>
              <a:gd name="adj" fmla="val 6780"/>
            </a:avLst>
          </a:prstGeom>
          <a:solidFill>
            <a:srgbClr val="FDECEF"/>
          </a:solidFill>
          <a:ln w="9525">
            <a:solidFill>
              <a:srgbClr val="D72638"/>
            </a:solidFill>
            <a:prstDash val="solid"/>
          </a:ln>
        </p:spPr>
      </p:sp>
      <p:sp>
        <p:nvSpPr>
          <p:cNvPr id="19" name="equity-ambiguity">
            <a:extLst>
              <a:ext uri="{FF2B5EF4-FFF2-40B4-BE49-F238E27FC236}">
                <a16:creationId xmlns:a16="http://schemas.microsoft.com/office/drawing/2014/main" id="{EDF35F34-D852-4BB3-9C1E-0A1B3E816FC5}"/>
              </a:ext>
            </a:extLst>
          </p:cNvPr>
          <p:cNvSpPr>
            <a:spLocks noGrp="1"/>
          </p:cNvSpPr>
          <p:nvPr/>
        </p:nvSpPr>
        <p:spPr>
          <a:xfrm>
            <a:off x="1143000" y="5181600"/>
            <a:ext cx="9906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425" b="1">
                <a:solidFill>
                  <a:srgbClr val="9E1B2D"/>
                </a:solidFill>
              </a:defRPr>
            </a:pPr>
            <a:r>
              <a:rPr sz="1425" b="1" dirty="0">
                <a:solidFill>
                  <a:srgbClr val="9E1B2D"/>
                </a:solidFill>
              </a:rPr>
              <a:t>A </a:t>
            </a:r>
            <a:r>
              <a:rPr sz="1425" b="1" dirty="0" err="1">
                <a:solidFill>
                  <a:srgbClr val="9E1B2D"/>
                </a:solidFill>
              </a:rPr>
              <a:t>redação</a:t>
            </a:r>
            <a:r>
              <a:rPr sz="1425" b="1" dirty="0">
                <a:solidFill>
                  <a:srgbClr val="9E1B2D"/>
                </a:solidFill>
              </a:rPr>
              <a:t> </a:t>
            </a:r>
            <a:r>
              <a:rPr sz="1425" b="1" dirty="0" err="1">
                <a:solidFill>
                  <a:srgbClr val="9E1B2D"/>
                </a:solidFill>
              </a:rPr>
              <a:t>ainda</a:t>
            </a:r>
            <a:r>
              <a:rPr sz="1425" b="1" dirty="0">
                <a:solidFill>
                  <a:srgbClr val="9E1B2D"/>
                </a:solidFill>
              </a:rPr>
              <a:t> é </a:t>
            </a:r>
            <a:r>
              <a:rPr sz="1425" b="1" dirty="0" err="1">
                <a:solidFill>
                  <a:srgbClr val="9E1B2D"/>
                </a:solidFill>
              </a:rPr>
              <a:t>ambígua</a:t>
            </a:r>
            <a:r>
              <a:rPr sz="1425" b="1" dirty="0">
                <a:solidFill>
                  <a:srgbClr val="9E1B2D"/>
                </a:solidFill>
              </a:rPr>
              <a:t>: </a:t>
            </a:r>
            <a:r>
              <a:rPr sz="1425" b="1" dirty="0" err="1">
                <a:solidFill>
                  <a:srgbClr val="9E1B2D"/>
                </a:solidFill>
              </a:rPr>
              <a:t>menciona</a:t>
            </a:r>
            <a:r>
              <a:rPr sz="1425" b="1" dirty="0">
                <a:solidFill>
                  <a:srgbClr val="9E1B2D"/>
                </a:solidFill>
              </a:rPr>
              <a:t> </a:t>
            </a:r>
            <a:r>
              <a:rPr sz="1425" b="1" dirty="0" err="1">
                <a:solidFill>
                  <a:srgbClr val="9E1B2D"/>
                </a:solidFill>
              </a:rPr>
              <a:t>apenas</a:t>
            </a:r>
            <a:r>
              <a:rPr sz="1425" b="1" dirty="0">
                <a:solidFill>
                  <a:srgbClr val="9E1B2D"/>
                </a:solidFill>
              </a:rPr>
              <a:t> o “</a:t>
            </a:r>
            <a:r>
              <a:rPr sz="1425" b="1" dirty="0" err="1">
                <a:solidFill>
                  <a:srgbClr val="9E1B2D"/>
                </a:solidFill>
              </a:rPr>
              <a:t>servidor</a:t>
            </a:r>
            <a:r>
              <a:rPr sz="1425" b="1" dirty="0">
                <a:solidFill>
                  <a:srgbClr val="9E1B2D"/>
                </a:solidFill>
              </a:rPr>
              <a:t> com </a:t>
            </a:r>
            <a:r>
              <a:rPr sz="1425" b="1" dirty="0" err="1">
                <a:solidFill>
                  <a:srgbClr val="9E1B2D"/>
                </a:solidFill>
              </a:rPr>
              <a:t>deficiência</a:t>
            </a:r>
            <a:r>
              <a:rPr sz="1425" b="1" dirty="0">
                <a:solidFill>
                  <a:srgbClr val="9E1B2D"/>
                </a:solidFill>
              </a:rPr>
              <a:t>”, </a:t>
            </a:r>
            <a:r>
              <a:rPr sz="1425" b="1" dirty="0" err="1">
                <a:solidFill>
                  <a:srgbClr val="9E1B2D"/>
                </a:solidFill>
              </a:rPr>
              <a:t>embora</a:t>
            </a:r>
            <a:r>
              <a:rPr sz="1425" b="1" dirty="0">
                <a:solidFill>
                  <a:srgbClr val="9E1B2D"/>
                </a:solidFill>
              </a:rPr>
              <a:t> cite o § 3º do art. 98, que </a:t>
            </a:r>
            <a:r>
              <a:rPr sz="1425" b="1" dirty="0" err="1">
                <a:solidFill>
                  <a:srgbClr val="9E1B2D"/>
                </a:solidFill>
              </a:rPr>
              <a:t>também</a:t>
            </a:r>
            <a:r>
              <a:rPr sz="1425" b="1" dirty="0">
                <a:solidFill>
                  <a:srgbClr val="9E1B2D"/>
                </a:solidFill>
              </a:rPr>
              <a:t> </a:t>
            </a:r>
            <a:r>
              <a:rPr sz="1425" b="1" dirty="0" err="1">
                <a:solidFill>
                  <a:srgbClr val="9E1B2D"/>
                </a:solidFill>
              </a:rPr>
              <a:t>alcança</a:t>
            </a:r>
            <a:r>
              <a:rPr sz="1425" b="1" dirty="0">
                <a:solidFill>
                  <a:srgbClr val="9E1B2D"/>
                </a:solidFill>
              </a:rPr>
              <a:t> </a:t>
            </a:r>
            <a:r>
              <a:rPr sz="1425" b="1" dirty="0" err="1">
                <a:solidFill>
                  <a:srgbClr val="9E1B2D"/>
                </a:solidFill>
              </a:rPr>
              <a:t>cônjuge</a:t>
            </a:r>
            <a:r>
              <a:rPr sz="1425" b="1" dirty="0">
                <a:solidFill>
                  <a:srgbClr val="9E1B2D"/>
                </a:solidFill>
              </a:rPr>
              <a:t>, </a:t>
            </a:r>
            <a:r>
              <a:rPr sz="1425" b="1" dirty="0" err="1">
                <a:solidFill>
                  <a:srgbClr val="9E1B2D"/>
                </a:solidFill>
              </a:rPr>
              <a:t>filho</a:t>
            </a:r>
            <a:r>
              <a:rPr sz="1425" b="1" dirty="0">
                <a:solidFill>
                  <a:srgbClr val="9E1B2D"/>
                </a:solidFill>
              </a:rPr>
              <a:t> </a:t>
            </a:r>
            <a:r>
              <a:rPr sz="1425" b="1" dirty="0" err="1">
                <a:solidFill>
                  <a:srgbClr val="9E1B2D"/>
                </a:solidFill>
              </a:rPr>
              <a:t>ou</a:t>
            </a:r>
            <a:r>
              <a:rPr sz="1425" b="1" dirty="0">
                <a:solidFill>
                  <a:srgbClr val="9E1B2D"/>
                </a:solidFill>
              </a:rPr>
              <a:t> </a:t>
            </a:r>
            <a:r>
              <a:rPr sz="1425" b="1" dirty="0" err="1">
                <a:solidFill>
                  <a:srgbClr val="9E1B2D"/>
                </a:solidFill>
              </a:rPr>
              <a:t>dependente</a:t>
            </a:r>
            <a:r>
              <a:rPr sz="1425" b="1" dirty="0">
                <a:solidFill>
                  <a:srgbClr val="9E1B2D"/>
                </a:solidFill>
              </a:rPr>
              <a:t> com </a:t>
            </a:r>
            <a:r>
              <a:rPr sz="1425" b="1" dirty="0" err="1">
                <a:solidFill>
                  <a:srgbClr val="9E1B2D"/>
                </a:solidFill>
              </a:rPr>
              <a:t>deficiência</a:t>
            </a:r>
            <a:r>
              <a:rPr sz="1425" b="1" dirty="0">
                <a:solidFill>
                  <a:srgbClr val="9E1B2D"/>
                </a:solidFill>
              </a:rPr>
              <a:t>.</a:t>
            </a:r>
          </a:p>
        </p:txBody>
      </p:sp>
      <p:sp>
        <p:nvSpPr>
          <p:cNvPr id="20" name="equity-proposal">
            <a:extLst>
              <a:ext uri="{FF2B5EF4-FFF2-40B4-BE49-F238E27FC236}">
                <a16:creationId xmlns:a16="http://schemas.microsoft.com/office/drawing/2014/main" id="{34320086-77DD-4610-9591-FD7588910A0B}"/>
              </a:ext>
            </a:extLst>
          </p:cNvPr>
          <p:cNvSpPr>
            <a:spLocks noGrp="1"/>
          </p:cNvSpPr>
          <p:nvPr/>
        </p:nvSpPr>
        <p:spPr>
          <a:xfrm>
            <a:off x="1466850" y="5772150"/>
            <a:ext cx="92583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0B2B5A"/>
                </a:solidFill>
              </a:defRPr>
            </a:pPr>
            <a:r>
              <a:rPr sz="1350" b="1" dirty="0" err="1">
                <a:solidFill>
                  <a:srgbClr val="0B2B5A"/>
                </a:solidFill>
              </a:rPr>
              <a:t>Proposta</a:t>
            </a:r>
            <a:r>
              <a:rPr sz="1350" b="1" dirty="0">
                <a:solidFill>
                  <a:srgbClr val="0B2B5A"/>
                </a:solidFill>
              </a:rPr>
              <a:t> para o debate: </a:t>
            </a:r>
            <a:r>
              <a:rPr sz="1350" b="1" dirty="0" err="1">
                <a:solidFill>
                  <a:srgbClr val="0B2B5A"/>
                </a:solidFill>
              </a:rPr>
              <a:t>assegurar</a:t>
            </a:r>
            <a:r>
              <a:rPr sz="1350" b="1" dirty="0">
                <a:solidFill>
                  <a:srgbClr val="0B2B5A"/>
                </a:solidFill>
              </a:rPr>
              <a:t> </a:t>
            </a:r>
            <a:r>
              <a:rPr sz="1350" b="1" dirty="0" err="1">
                <a:solidFill>
                  <a:srgbClr val="0B2B5A"/>
                </a:solidFill>
              </a:rPr>
              <a:t>regra</a:t>
            </a:r>
            <a:r>
              <a:rPr sz="1350" b="1" dirty="0">
                <a:solidFill>
                  <a:srgbClr val="0B2B5A"/>
                </a:solidFill>
              </a:rPr>
              <a:t> </a:t>
            </a:r>
            <a:r>
              <a:rPr sz="1350" b="1" dirty="0" err="1">
                <a:solidFill>
                  <a:srgbClr val="0B2B5A"/>
                </a:solidFill>
              </a:rPr>
              <a:t>expressa</a:t>
            </a:r>
            <a:r>
              <a:rPr sz="1350" b="1" dirty="0">
                <a:solidFill>
                  <a:srgbClr val="0B2B5A"/>
                </a:solidFill>
              </a:rPr>
              <a:t> e </a:t>
            </a:r>
            <a:r>
              <a:rPr sz="1350" b="1" dirty="0" err="1">
                <a:solidFill>
                  <a:srgbClr val="0B2B5A"/>
                </a:solidFill>
              </a:rPr>
              <a:t>equivalente</a:t>
            </a:r>
            <a:r>
              <a:rPr sz="1350" b="1" dirty="0">
                <a:solidFill>
                  <a:srgbClr val="0B2B5A"/>
                </a:solidFill>
              </a:rPr>
              <a:t> para </a:t>
            </a:r>
            <a:r>
              <a:rPr sz="1350" b="1" dirty="0" err="1">
                <a:solidFill>
                  <a:srgbClr val="0B2B5A"/>
                </a:solidFill>
              </a:rPr>
              <a:t>todas</a:t>
            </a:r>
            <a:r>
              <a:rPr sz="1350" b="1" dirty="0">
                <a:solidFill>
                  <a:srgbClr val="0B2B5A"/>
                </a:solidFill>
              </a:rPr>
              <a:t> as </a:t>
            </a:r>
            <a:r>
              <a:rPr sz="1350" b="1" dirty="0" err="1">
                <a:solidFill>
                  <a:srgbClr val="0B2B5A"/>
                </a:solidFill>
              </a:rPr>
              <a:t>hipóteses</a:t>
            </a:r>
            <a:r>
              <a:rPr sz="1350" b="1" dirty="0">
                <a:solidFill>
                  <a:srgbClr val="0B2B5A"/>
                </a:solidFill>
              </a:rPr>
              <a:t> de </a:t>
            </a:r>
            <a:r>
              <a:rPr sz="1350" b="1" dirty="0" err="1">
                <a:solidFill>
                  <a:srgbClr val="0B2B5A"/>
                </a:solidFill>
              </a:rPr>
              <a:t>horário</a:t>
            </a:r>
            <a:r>
              <a:rPr sz="1350" b="1" dirty="0">
                <a:solidFill>
                  <a:srgbClr val="0B2B5A"/>
                </a:solidFill>
              </a:rPr>
              <a:t> especial</a:t>
            </a:r>
            <a:r>
              <a:rPr lang="pt-BR" sz="1350" b="1" dirty="0">
                <a:solidFill>
                  <a:srgbClr val="0B2B5A"/>
                </a:solidFill>
              </a:rPr>
              <a:t> (proporcionalidade)</a:t>
            </a:r>
            <a:r>
              <a:rPr sz="1350" b="1" dirty="0">
                <a:solidFill>
                  <a:srgbClr val="0B2B5A"/>
                </a:solidFill>
              </a:rPr>
              <a:t>.</a:t>
            </a:r>
          </a:p>
        </p:txBody>
      </p:sp>
      <p:sp>
        <p:nvSpPr>
          <p:cNvPr id="21" name="footer-line">
            <a:extLst>
              <a:ext uri="{FF2B5EF4-FFF2-40B4-BE49-F238E27FC236}">
                <a16:creationId xmlns:a16="http://schemas.microsoft.com/office/drawing/2014/main" id="{11E9FAFF-00BD-469D-8DF1-5F4F270A7E1B}"/>
              </a:ext>
            </a:extLst>
          </p:cNvPr>
          <p:cNvSpPr>
            <a:spLocks noGrp="1"/>
          </p:cNvSpPr>
          <p:nvPr/>
        </p:nvSpPr>
        <p:spPr>
          <a:xfrm>
            <a:off x="609600" y="6496050"/>
            <a:ext cx="10363200" cy="190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</p:sp>
      <p:sp>
        <p:nvSpPr>
          <p:cNvPr id="22" name="footer-label">
            <a:extLst>
              <a:ext uri="{FF2B5EF4-FFF2-40B4-BE49-F238E27FC236}">
                <a16:creationId xmlns:a16="http://schemas.microsoft.com/office/drawing/2014/main" id="{F53FFE2A-88A7-426F-A59C-A6A23AB51AE7}"/>
              </a:ext>
            </a:extLst>
          </p:cNvPr>
          <p:cNvSpPr>
            <a:spLocks noGrp="1"/>
          </p:cNvSpPr>
          <p:nvPr/>
        </p:nvSpPr>
        <p:spPr>
          <a:xfrm>
            <a:off x="609600" y="6534150"/>
            <a:ext cx="3143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>
              <a:defRPr sz="825" b="1">
                <a:solidFill>
                  <a:srgbClr val="5B6576"/>
                </a:solidFill>
              </a:defRPr>
            </a:pPr>
            <a:r>
              <a:rPr lang="pt-BR" sz="825" b="1" dirty="0">
                <a:solidFill>
                  <a:srgbClr val="5B6576"/>
                </a:solidFill>
              </a:rPr>
              <a:t>Apresentação aos TAEs | IFSP</a:t>
            </a:r>
          </a:p>
        </p:txBody>
      </p:sp>
      <p:sp>
        <p:nvSpPr>
          <p:cNvPr id="23" name="page-number">
            <a:extLst>
              <a:ext uri="{FF2B5EF4-FFF2-40B4-BE49-F238E27FC236}">
                <a16:creationId xmlns:a16="http://schemas.microsoft.com/office/drawing/2014/main" id="{232889EA-DC8C-493F-ADF9-F5B49AC293D4}"/>
              </a:ext>
            </a:extLst>
          </p:cNvPr>
          <p:cNvSpPr>
            <a:spLocks noGrp="1"/>
          </p:cNvSpPr>
          <p:nvPr/>
        </p:nvSpPr>
        <p:spPr>
          <a:xfrm>
            <a:off x="11049000" y="6515100"/>
            <a:ext cx="5334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F3A712"/>
                </a:solidFill>
              </a:defRPr>
            </a:pPr>
            <a:r>
              <a:rPr sz="900" b="1">
                <a:solidFill>
                  <a:srgbClr val="F3A712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22126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op-accent">
            <a:extLst>
              <a:ext uri="{FF2B5EF4-FFF2-40B4-BE49-F238E27FC236}">
                <a16:creationId xmlns:a16="http://schemas.microsoft.com/office/drawing/2014/main" id="{5EC2473F-A286-40B3-9AE3-67F5A4F769E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52400"/>
          </a:xfrm>
          <a:prstGeom prst="rect">
            <a:avLst/>
          </a:prstGeom>
          <a:solidFill>
            <a:srgbClr val="D72638"/>
          </a:solidFill>
          <a:ln w="0">
            <a:noFill/>
            <a:prstDash val="solid"/>
          </a:ln>
        </p:spPr>
      </p:sp>
      <p:sp>
        <p:nvSpPr>
          <p:cNvPr id="2" name="section-label">
            <a:extLst>
              <a:ext uri="{FF2B5EF4-FFF2-40B4-BE49-F238E27FC236}">
                <a16:creationId xmlns:a16="http://schemas.microsoft.com/office/drawing/2014/main" id="{73B6D587-FB43-4C40-830F-BE5CEC47B319}"/>
              </a:ext>
            </a:extLst>
          </p:cNvPr>
          <p:cNvSpPr>
            <a:spLocks noGrp="1"/>
          </p:cNvSpPr>
          <p:nvPr/>
        </p:nvSpPr>
        <p:spPr>
          <a:xfrm>
            <a:off x="609600" y="361950"/>
            <a:ext cx="3048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D72638"/>
                </a:solidFill>
              </a:defRPr>
            </a:pPr>
            <a:r>
              <a:rPr sz="1125" b="1">
                <a:solidFill>
                  <a:srgbClr val="D72638"/>
                </a:solidFill>
              </a:rPr>
              <a:t>PONTOS DE ATENÇÃO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:a16="http://schemas.microsoft.com/office/drawing/2014/main" id="{FAF503BD-0887-49FD-9D2D-71D3FEACDC36}"/>
              </a:ext>
            </a:extLst>
          </p:cNvPr>
          <p:cNvSpPr>
            <a:spLocks noGrp="1"/>
          </p:cNvSpPr>
          <p:nvPr/>
        </p:nvSpPr>
        <p:spPr>
          <a:xfrm>
            <a:off x="609600" y="685800"/>
            <a:ext cx="109728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925" b="1">
                <a:solidFill>
                  <a:srgbClr val="0B2B5A"/>
                </a:solidFill>
              </a:defRPr>
            </a:pPr>
            <a:r>
              <a:rPr sz="2925" b="1">
                <a:solidFill>
                  <a:srgbClr val="0B2B5A"/>
                </a:solidFill>
              </a:rPr>
              <a:t>As novas restrições podem reduzir ou diferenciar o acesso</a:t>
            </a:r>
          </a:p>
        </p:txBody>
      </p:sp>
      <p:sp>
        <p:nvSpPr>
          <p:cNvPr id="4" name="red-rail">
            <a:extLst>
              <a:ext uri="{FF2B5EF4-FFF2-40B4-BE49-F238E27FC236}">
                <a16:creationId xmlns:a16="http://schemas.microsoft.com/office/drawing/2014/main" id="{82C5C33A-AA5C-4769-8FCF-67CA33050BBC}"/>
              </a:ext>
            </a:extLst>
          </p:cNvPr>
          <p:cNvSpPr>
            <a:spLocks noGrp="1"/>
          </p:cNvSpPr>
          <p:nvPr/>
        </p:nvSpPr>
        <p:spPr>
          <a:xfrm>
            <a:off x="666750" y="1562100"/>
            <a:ext cx="57150" cy="4095750"/>
          </a:xfrm>
          <a:prstGeom prst="rect">
            <a:avLst/>
          </a:prstGeom>
          <a:solidFill>
            <a:srgbClr val="D72638"/>
          </a:solidFill>
          <a:ln w="0">
            <a:noFill/>
            <a:prstDash val="solid"/>
          </a:ln>
        </p:spPr>
      </p:sp>
      <p:sp>
        <p:nvSpPr>
          <p:cNvPr id="5" name="red-dot-left-0">
            <a:extLst>
              <a:ext uri="{FF2B5EF4-FFF2-40B4-BE49-F238E27FC236}">
                <a16:creationId xmlns:a16="http://schemas.microsoft.com/office/drawing/2014/main" id="{9CEE77F9-CB08-4B5D-A804-A71CC2784557}"/>
              </a:ext>
            </a:extLst>
          </p:cNvPr>
          <p:cNvSpPr>
            <a:spLocks noGrp="1"/>
          </p:cNvSpPr>
          <p:nvPr/>
        </p:nvSpPr>
        <p:spPr>
          <a:xfrm>
            <a:off x="1066800" y="1876425"/>
            <a:ext cx="266700" cy="266700"/>
          </a:xfrm>
          <a:prstGeom prst="ellipse">
            <a:avLst/>
          </a:prstGeom>
          <a:solidFill>
            <a:srgbClr val="D72638"/>
          </a:solidFill>
          <a:ln w="0">
            <a:noFill/>
            <a:prstDash val="solid"/>
          </a:ln>
        </p:spPr>
      </p:sp>
      <p:sp>
        <p:nvSpPr>
          <p:cNvPr id="6" name="red-num-left-0">
            <a:extLst>
              <a:ext uri="{FF2B5EF4-FFF2-40B4-BE49-F238E27FC236}">
                <a16:creationId xmlns:a16="http://schemas.microsoft.com/office/drawing/2014/main" id="{9204C7C1-B3D6-4C1B-BB6E-AEB8417E5998}"/>
              </a:ext>
            </a:extLst>
          </p:cNvPr>
          <p:cNvSpPr>
            <a:spLocks noGrp="1"/>
          </p:cNvSpPr>
          <p:nvPr/>
        </p:nvSpPr>
        <p:spPr>
          <a:xfrm>
            <a:off x="1066800" y="1857375"/>
            <a:ext cx="266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 dirty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7" name="red-text-left-0">
            <a:extLst>
              <a:ext uri="{FF2B5EF4-FFF2-40B4-BE49-F238E27FC236}">
                <a16:creationId xmlns:a16="http://schemas.microsoft.com/office/drawing/2014/main" id="{A2E91BE4-F167-4730-9E55-D39740C717FC}"/>
              </a:ext>
            </a:extLst>
          </p:cNvPr>
          <p:cNvSpPr>
            <a:spLocks noGrp="1"/>
          </p:cNvSpPr>
          <p:nvPr/>
        </p:nvSpPr>
        <p:spPr>
          <a:xfrm>
            <a:off x="1504950" y="1587744"/>
            <a:ext cx="409575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172033"/>
                </a:solidFill>
              </a:defRPr>
            </a:pPr>
            <a:r>
              <a:rPr sz="1575" b="1" dirty="0">
                <a:solidFill>
                  <a:srgbClr val="172033"/>
                </a:solidFill>
              </a:rPr>
              <a:t>Jornada </a:t>
            </a:r>
            <a:r>
              <a:rPr sz="1575" b="1" dirty="0" err="1">
                <a:solidFill>
                  <a:srgbClr val="172033"/>
                </a:solidFill>
              </a:rPr>
              <a:t>flexibilizada</a:t>
            </a:r>
            <a:r>
              <a:rPr sz="1575" b="1" dirty="0">
                <a:solidFill>
                  <a:srgbClr val="172033"/>
                </a:solidFill>
              </a:rPr>
              <a:t>: </a:t>
            </a:r>
            <a:r>
              <a:rPr sz="1575" b="1" dirty="0" err="1">
                <a:solidFill>
                  <a:srgbClr val="172033"/>
                </a:solidFill>
              </a:rPr>
              <a:t>concessão</a:t>
            </a:r>
            <a:r>
              <a:rPr sz="1575" b="1" dirty="0">
                <a:solidFill>
                  <a:srgbClr val="172033"/>
                </a:solidFill>
              </a:rPr>
              <a:t> </a:t>
            </a:r>
            <a:r>
              <a:rPr sz="1575" b="1" dirty="0" err="1">
                <a:solidFill>
                  <a:srgbClr val="172033"/>
                </a:solidFill>
              </a:rPr>
              <a:t>proibida</a:t>
            </a:r>
            <a:r>
              <a:rPr sz="1575" b="1" dirty="0">
                <a:solidFill>
                  <a:srgbClr val="172033"/>
                </a:solidFill>
              </a:rPr>
              <a:t>.</a:t>
            </a:r>
          </a:p>
        </p:txBody>
      </p:sp>
      <p:sp>
        <p:nvSpPr>
          <p:cNvPr id="8" name="red-dot-left-1">
            <a:extLst>
              <a:ext uri="{FF2B5EF4-FFF2-40B4-BE49-F238E27FC236}">
                <a16:creationId xmlns:a16="http://schemas.microsoft.com/office/drawing/2014/main" id="{F3529B44-259E-4F5B-B12A-67CFB6BED0BE}"/>
              </a:ext>
            </a:extLst>
          </p:cNvPr>
          <p:cNvSpPr>
            <a:spLocks noGrp="1"/>
          </p:cNvSpPr>
          <p:nvPr/>
        </p:nvSpPr>
        <p:spPr>
          <a:xfrm>
            <a:off x="1066800" y="3076575"/>
            <a:ext cx="266700" cy="266700"/>
          </a:xfrm>
          <a:prstGeom prst="ellipse">
            <a:avLst/>
          </a:prstGeom>
          <a:solidFill>
            <a:srgbClr val="D72638"/>
          </a:solidFill>
          <a:ln w="0">
            <a:noFill/>
            <a:prstDash val="solid"/>
          </a:ln>
        </p:spPr>
      </p:sp>
      <p:sp>
        <p:nvSpPr>
          <p:cNvPr id="9" name="red-num-left-1">
            <a:extLst>
              <a:ext uri="{FF2B5EF4-FFF2-40B4-BE49-F238E27FC236}">
                <a16:creationId xmlns:a16="http://schemas.microsoft.com/office/drawing/2014/main" id="{FCE61AB5-D741-42A3-8E41-729CF829D42D}"/>
              </a:ext>
            </a:extLst>
          </p:cNvPr>
          <p:cNvSpPr>
            <a:spLocks noGrp="1"/>
          </p:cNvSpPr>
          <p:nvPr/>
        </p:nvSpPr>
        <p:spPr>
          <a:xfrm>
            <a:off x="1066800" y="3057525"/>
            <a:ext cx="266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0" name="red-text-left-1">
            <a:extLst>
              <a:ext uri="{FF2B5EF4-FFF2-40B4-BE49-F238E27FC236}">
                <a16:creationId xmlns:a16="http://schemas.microsoft.com/office/drawing/2014/main" id="{CBC18AB1-6365-431E-9E60-BF28E119CECF}"/>
              </a:ext>
            </a:extLst>
          </p:cNvPr>
          <p:cNvSpPr>
            <a:spLocks noGrp="1"/>
          </p:cNvSpPr>
          <p:nvPr/>
        </p:nvSpPr>
        <p:spPr>
          <a:xfrm>
            <a:off x="1504950" y="2802731"/>
            <a:ext cx="409575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172033"/>
                </a:solidFill>
              </a:defRPr>
            </a:pPr>
            <a:r>
              <a:rPr sz="1575" b="1" dirty="0" err="1">
                <a:solidFill>
                  <a:srgbClr val="172033"/>
                </a:solidFill>
              </a:rPr>
              <a:t>Curso</a:t>
            </a:r>
            <a:r>
              <a:rPr sz="1575" b="1" dirty="0">
                <a:solidFill>
                  <a:srgbClr val="172033"/>
                </a:solidFill>
              </a:rPr>
              <a:t> de </a:t>
            </a:r>
            <a:r>
              <a:rPr sz="1575" b="1" dirty="0" err="1">
                <a:solidFill>
                  <a:srgbClr val="172033"/>
                </a:solidFill>
              </a:rPr>
              <a:t>nível</a:t>
            </a:r>
            <a:r>
              <a:rPr sz="1575" b="1" dirty="0">
                <a:solidFill>
                  <a:srgbClr val="172033"/>
                </a:solidFill>
              </a:rPr>
              <a:t> </a:t>
            </a:r>
            <a:r>
              <a:rPr sz="1575" b="1" dirty="0" err="1">
                <a:solidFill>
                  <a:srgbClr val="172033"/>
                </a:solidFill>
              </a:rPr>
              <a:t>igual</a:t>
            </a:r>
            <a:r>
              <a:rPr sz="1575" b="1" dirty="0">
                <a:solidFill>
                  <a:srgbClr val="172033"/>
                </a:solidFill>
              </a:rPr>
              <a:t> </a:t>
            </a:r>
            <a:r>
              <a:rPr sz="1575" b="1" dirty="0" err="1">
                <a:solidFill>
                  <a:srgbClr val="172033"/>
                </a:solidFill>
              </a:rPr>
              <a:t>ou</a:t>
            </a:r>
            <a:r>
              <a:rPr sz="1575" b="1" dirty="0">
                <a:solidFill>
                  <a:srgbClr val="172033"/>
                </a:solidFill>
              </a:rPr>
              <a:t> inferior: </a:t>
            </a:r>
            <a:r>
              <a:rPr sz="1575" b="1" dirty="0" err="1">
                <a:solidFill>
                  <a:srgbClr val="172033"/>
                </a:solidFill>
              </a:rPr>
              <a:t>passa</a:t>
            </a:r>
            <a:r>
              <a:rPr sz="1575" b="1" dirty="0">
                <a:solidFill>
                  <a:srgbClr val="172033"/>
                </a:solidFill>
              </a:rPr>
              <a:t> a ser </a:t>
            </a:r>
            <a:r>
              <a:rPr sz="1575" b="1" dirty="0" err="1">
                <a:solidFill>
                  <a:srgbClr val="172033"/>
                </a:solidFill>
              </a:rPr>
              <a:t>vedado</a:t>
            </a:r>
            <a:r>
              <a:rPr sz="1575" b="1" dirty="0">
                <a:solidFill>
                  <a:srgbClr val="172033"/>
                </a:solidFill>
              </a:rPr>
              <a:t> </a:t>
            </a:r>
            <a:r>
              <a:rPr sz="1575" b="1" dirty="0" err="1">
                <a:solidFill>
                  <a:srgbClr val="172033"/>
                </a:solidFill>
              </a:rPr>
              <a:t>como</a:t>
            </a:r>
            <a:r>
              <a:rPr sz="1575" b="1" dirty="0">
                <a:solidFill>
                  <a:srgbClr val="172033"/>
                </a:solidFill>
              </a:rPr>
              <a:t> </a:t>
            </a:r>
            <a:r>
              <a:rPr sz="1575" b="1" dirty="0" err="1">
                <a:solidFill>
                  <a:srgbClr val="172033"/>
                </a:solidFill>
              </a:rPr>
              <a:t>regra</a:t>
            </a:r>
            <a:r>
              <a:rPr sz="1575" b="1" dirty="0">
                <a:solidFill>
                  <a:srgbClr val="172033"/>
                </a:solidFill>
              </a:rPr>
              <a:t>.</a:t>
            </a:r>
          </a:p>
        </p:txBody>
      </p:sp>
      <p:sp>
        <p:nvSpPr>
          <p:cNvPr id="11" name="red-dot-left-2">
            <a:extLst>
              <a:ext uri="{FF2B5EF4-FFF2-40B4-BE49-F238E27FC236}">
                <a16:creationId xmlns:a16="http://schemas.microsoft.com/office/drawing/2014/main" id="{2FFE4E48-06AD-4E7C-987D-35AA7A3828A2}"/>
              </a:ext>
            </a:extLst>
          </p:cNvPr>
          <p:cNvSpPr>
            <a:spLocks noGrp="1"/>
          </p:cNvSpPr>
          <p:nvPr/>
        </p:nvSpPr>
        <p:spPr>
          <a:xfrm>
            <a:off x="1066800" y="4276725"/>
            <a:ext cx="266700" cy="266700"/>
          </a:xfrm>
          <a:prstGeom prst="ellipse">
            <a:avLst/>
          </a:prstGeom>
          <a:solidFill>
            <a:srgbClr val="D72638"/>
          </a:solidFill>
          <a:ln w="0">
            <a:noFill/>
            <a:prstDash val="solid"/>
          </a:ln>
        </p:spPr>
      </p:sp>
      <p:sp>
        <p:nvSpPr>
          <p:cNvPr id="12" name="red-num-left-2">
            <a:extLst>
              <a:ext uri="{FF2B5EF4-FFF2-40B4-BE49-F238E27FC236}">
                <a16:creationId xmlns:a16="http://schemas.microsoft.com/office/drawing/2014/main" id="{D78E7804-9A9E-4BCD-8F7E-3AF470A6A49A}"/>
              </a:ext>
            </a:extLst>
          </p:cNvPr>
          <p:cNvSpPr>
            <a:spLocks noGrp="1"/>
          </p:cNvSpPr>
          <p:nvPr/>
        </p:nvSpPr>
        <p:spPr>
          <a:xfrm>
            <a:off x="1066800" y="4257675"/>
            <a:ext cx="266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3" name="red-text-left-2">
            <a:extLst>
              <a:ext uri="{FF2B5EF4-FFF2-40B4-BE49-F238E27FC236}">
                <a16:creationId xmlns:a16="http://schemas.microsoft.com/office/drawing/2014/main" id="{69B942A0-1353-4F4D-A16B-80731278A0BD}"/>
              </a:ext>
            </a:extLst>
          </p:cNvPr>
          <p:cNvSpPr>
            <a:spLocks noGrp="1"/>
          </p:cNvSpPr>
          <p:nvPr/>
        </p:nvSpPr>
        <p:spPr>
          <a:xfrm>
            <a:off x="1504950" y="3986213"/>
            <a:ext cx="409575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172033"/>
                </a:solidFill>
              </a:defRPr>
            </a:pPr>
            <a:r>
              <a:rPr sz="1575" b="1" dirty="0" err="1">
                <a:solidFill>
                  <a:srgbClr val="172033"/>
                </a:solidFill>
              </a:rPr>
              <a:t>Acumulação</a:t>
            </a:r>
            <a:r>
              <a:rPr sz="1575" b="1" dirty="0">
                <a:solidFill>
                  <a:srgbClr val="172033"/>
                </a:solidFill>
              </a:rPr>
              <a:t> </a:t>
            </a:r>
            <a:r>
              <a:rPr sz="1575" b="1" dirty="0" err="1">
                <a:solidFill>
                  <a:srgbClr val="172033"/>
                </a:solidFill>
              </a:rPr>
              <a:t>lícita</a:t>
            </a:r>
            <a:r>
              <a:rPr sz="1575" b="1" dirty="0">
                <a:solidFill>
                  <a:srgbClr val="172033"/>
                </a:solidFill>
              </a:rPr>
              <a:t> de cargos </a:t>
            </a:r>
            <a:r>
              <a:rPr sz="1575" b="1" dirty="0" err="1">
                <a:solidFill>
                  <a:srgbClr val="172033"/>
                </a:solidFill>
              </a:rPr>
              <a:t>públicos</a:t>
            </a:r>
            <a:r>
              <a:rPr sz="1575" b="1" dirty="0">
                <a:solidFill>
                  <a:srgbClr val="172033"/>
                </a:solidFill>
              </a:rPr>
              <a:t>: </a:t>
            </a:r>
            <a:r>
              <a:rPr sz="1575" b="1" dirty="0" err="1">
                <a:solidFill>
                  <a:srgbClr val="172033"/>
                </a:solidFill>
              </a:rPr>
              <a:t>proibição</a:t>
            </a:r>
            <a:r>
              <a:rPr sz="1575" b="1" dirty="0">
                <a:solidFill>
                  <a:srgbClr val="172033"/>
                </a:solidFill>
              </a:rPr>
              <a:t> total.</a:t>
            </a:r>
          </a:p>
        </p:txBody>
      </p:sp>
      <p:sp>
        <p:nvSpPr>
          <p:cNvPr id="14" name="amber-dot-right-0">
            <a:extLst>
              <a:ext uri="{FF2B5EF4-FFF2-40B4-BE49-F238E27FC236}">
                <a16:creationId xmlns:a16="http://schemas.microsoft.com/office/drawing/2014/main" id="{3A3F3809-4FF0-4059-A304-AD981453B8D2}"/>
              </a:ext>
            </a:extLst>
          </p:cNvPr>
          <p:cNvSpPr>
            <a:spLocks noGrp="1"/>
          </p:cNvSpPr>
          <p:nvPr/>
        </p:nvSpPr>
        <p:spPr>
          <a:xfrm>
            <a:off x="6191250" y="1876425"/>
            <a:ext cx="266700" cy="266700"/>
          </a:xfrm>
          <a:prstGeom prst="ellipse">
            <a:avLst/>
          </a:prstGeom>
          <a:solidFill>
            <a:srgbClr val="F3A712"/>
          </a:solidFill>
          <a:ln w="0">
            <a:noFill/>
            <a:prstDash val="solid"/>
          </a:ln>
        </p:spPr>
      </p:sp>
      <p:sp>
        <p:nvSpPr>
          <p:cNvPr id="15" name="amber-num-right-0">
            <a:extLst>
              <a:ext uri="{FF2B5EF4-FFF2-40B4-BE49-F238E27FC236}">
                <a16:creationId xmlns:a16="http://schemas.microsoft.com/office/drawing/2014/main" id="{850954D4-EB77-4862-8220-A955243492E0}"/>
              </a:ext>
            </a:extLst>
          </p:cNvPr>
          <p:cNvSpPr>
            <a:spLocks noGrp="1"/>
          </p:cNvSpPr>
          <p:nvPr/>
        </p:nvSpPr>
        <p:spPr>
          <a:xfrm>
            <a:off x="6191250" y="1857375"/>
            <a:ext cx="266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6" name="amber-text-right-0">
            <a:extLst>
              <a:ext uri="{FF2B5EF4-FFF2-40B4-BE49-F238E27FC236}">
                <a16:creationId xmlns:a16="http://schemas.microsoft.com/office/drawing/2014/main" id="{384973BA-1C48-4EE1-A808-B7FF93E32035}"/>
              </a:ext>
            </a:extLst>
          </p:cNvPr>
          <p:cNvSpPr>
            <a:spLocks noGrp="1"/>
          </p:cNvSpPr>
          <p:nvPr/>
        </p:nvSpPr>
        <p:spPr>
          <a:xfrm>
            <a:off x="6610350" y="1619250"/>
            <a:ext cx="447675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172033"/>
                </a:solidFill>
              </a:defRPr>
            </a:pPr>
            <a:r>
              <a:rPr sz="1575" b="1" dirty="0" err="1">
                <a:solidFill>
                  <a:srgbClr val="172033"/>
                </a:solidFill>
              </a:rPr>
              <a:t>Aluno</a:t>
            </a:r>
            <a:r>
              <a:rPr sz="1575" b="1" dirty="0">
                <a:solidFill>
                  <a:srgbClr val="172033"/>
                </a:solidFill>
              </a:rPr>
              <a:t> especial: se </a:t>
            </a:r>
            <a:r>
              <a:rPr sz="1575" b="1" dirty="0" err="1">
                <a:solidFill>
                  <a:srgbClr val="172033"/>
                </a:solidFill>
              </a:rPr>
              <a:t>não</a:t>
            </a:r>
            <a:r>
              <a:rPr sz="1575" b="1" dirty="0">
                <a:solidFill>
                  <a:srgbClr val="172033"/>
                </a:solidFill>
              </a:rPr>
              <a:t> </a:t>
            </a:r>
            <a:r>
              <a:rPr sz="1575" b="1" dirty="0" err="1">
                <a:solidFill>
                  <a:srgbClr val="172033"/>
                </a:solidFill>
              </a:rPr>
              <a:t>houver</a:t>
            </a:r>
            <a:r>
              <a:rPr sz="1575" b="1" dirty="0">
                <a:solidFill>
                  <a:srgbClr val="172033"/>
                </a:solidFill>
              </a:rPr>
              <a:t> </a:t>
            </a:r>
            <a:r>
              <a:rPr sz="1575" b="1" dirty="0" err="1">
                <a:solidFill>
                  <a:srgbClr val="172033"/>
                </a:solidFill>
              </a:rPr>
              <a:t>matrícula</a:t>
            </a:r>
            <a:r>
              <a:rPr sz="1575" b="1" dirty="0">
                <a:solidFill>
                  <a:srgbClr val="172033"/>
                </a:solidFill>
              </a:rPr>
              <a:t> posterior, </a:t>
            </a:r>
            <a:r>
              <a:rPr sz="1575" b="1" dirty="0" err="1">
                <a:solidFill>
                  <a:srgbClr val="172033"/>
                </a:solidFill>
              </a:rPr>
              <a:t>impedimento</a:t>
            </a:r>
            <a:r>
              <a:rPr sz="1575" b="1" dirty="0">
                <a:solidFill>
                  <a:srgbClr val="172033"/>
                </a:solidFill>
              </a:rPr>
              <a:t> de um </a:t>
            </a:r>
            <a:r>
              <a:rPr sz="1575" b="1" dirty="0" err="1">
                <a:solidFill>
                  <a:srgbClr val="172033"/>
                </a:solidFill>
              </a:rPr>
              <a:t>ou</a:t>
            </a:r>
            <a:r>
              <a:rPr sz="1575" b="1" dirty="0">
                <a:solidFill>
                  <a:srgbClr val="172033"/>
                </a:solidFill>
              </a:rPr>
              <a:t> </a:t>
            </a:r>
            <a:r>
              <a:rPr sz="1575" b="1" dirty="0" err="1">
                <a:solidFill>
                  <a:srgbClr val="172033"/>
                </a:solidFill>
              </a:rPr>
              <a:t>dois</a:t>
            </a:r>
            <a:r>
              <a:rPr sz="1575" b="1" dirty="0">
                <a:solidFill>
                  <a:srgbClr val="172033"/>
                </a:solidFill>
              </a:rPr>
              <a:t> </a:t>
            </a:r>
            <a:r>
              <a:rPr sz="1575" b="1" dirty="0" err="1">
                <a:solidFill>
                  <a:srgbClr val="172033"/>
                </a:solidFill>
              </a:rPr>
              <a:t>anos</a:t>
            </a:r>
            <a:r>
              <a:rPr sz="1575" b="1" dirty="0">
                <a:solidFill>
                  <a:srgbClr val="172033"/>
                </a:solidFill>
              </a:rPr>
              <a:t>.</a:t>
            </a:r>
          </a:p>
        </p:txBody>
      </p:sp>
      <p:sp>
        <p:nvSpPr>
          <p:cNvPr id="17" name="amber-dot-right-1">
            <a:extLst>
              <a:ext uri="{FF2B5EF4-FFF2-40B4-BE49-F238E27FC236}">
                <a16:creationId xmlns:a16="http://schemas.microsoft.com/office/drawing/2014/main" id="{4C924ABC-5265-4C73-AD22-5316ABD9C09C}"/>
              </a:ext>
            </a:extLst>
          </p:cNvPr>
          <p:cNvSpPr>
            <a:spLocks noGrp="1"/>
          </p:cNvSpPr>
          <p:nvPr/>
        </p:nvSpPr>
        <p:spPr>
          <a:xfrm>
            <a:off x="6191250" y="3076575"/>
            <a:ext cx="266700" cy="266700"/>
          </a:xfrm>
          <a:prstGeom prst="ellipse">
            <a:avLst/>
          </a:prstGeom>
          <a:solidFill>
            <a:srgbClr val="F3A712"/>
          </a:solidFill>
          <a:ln w="0">
            <a:noFill/>
            <a:prstDash val="solid"/>
          </a:ln>
        </p:spPr>
      </p:sp>
      <p:sp>
        <p:nvSpPr>
          <p:cNvPr id="18" name="amber-num-right-1">
            <a:extLst>
              <a:ext uri="{FF2B5EF4-FFF2-40B4-BE49-F238E27FC236}">
                <a16:creationId xmlns:a16="http://schemas.microsoft.com/office/drawing/2014/main" id="{D485A9F0-C16E-4FA0-A811-380D3D027310}"/>
              </a:ext>
            </a:extLst>
          </p:cNvPr>
          <p:cNvSpPr>
            <a:spLocks noGrp="1"/>
          </p:cNvSpPr>
          <p:nvPr/>
        </p:nvSpPr>
        <p:spPr>
          <a:xfrm>
            <a:off x="6191250" y="3057525"/>
            <a:ext cx="266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9" name="amber-text-right-1">
            <a:extLst>
              <a:ext uri="{FF2B5EF4-FFF2-40B4-BE49-F238E27FC236}">
                <a16:creationId xmlns:a16="http://schemas.microsoft.com/office/drawing/2014/main" id="{EE38674F-4AE9-4A31-B147-9BA2DCFF7486}"/>
              </a:ext>
            </a:extLst>
          </p:cNvPr>
          <p:cNvSpPr>
            <a:spLocks noGrp="1"/>
          </p:cNvSpPr>
          <p:nvPr/>
        </p:nvSpPr>
        <p:spPr>
          <a:xfrm>
            <a:off x="6648450" y="2790825"/>
            <a:ext cx="447675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172033"/>
                </a:solidFill>
              </a:defRPr>
            </a:pPr>
            <a:r>
              <a:rPr sz="1575" b="1" dirty="0" err="1">
                <a:solidFill>
                  <a:srgbClr val="172033"/>
                </a:solidFill>
              </a:rPr>
              <a:t>Mudança</a:t>
            </a:r>
            <a:r>
              <a:rPr sz="1575" b="1" dirty="0">
                <a:solidFill>
                  <a:srgbClr val="172033"/>
                </a:solidFill>
              </a:rPr>
              <a:t> </a:t>
            </a:r>
            <a:r>
              <a:rPr sz="1575" b="1" dirty="0" err="1">
                <a:solidFill>
                  <a:srgbClr val="172033"/>
                </a:solidFill>
              </a:rPr>
              <a:t>na</a:t>
            </a:r>
            <a:r>
              <a:rPr sz="1575" b="1" dirty="0">
                <a:solidFill>
                  <a:srgbClr val="172033"/>
                </a:solidFill>
              </a:rPr>
              <a:t> </a:t>
            </a:r>
            <a:r>
              <a:rPr sz="1575" b="1" dirty="0" err="1">
                <a:solidFill>
                  <a:srgbClr val="172033"/>
                </a:solidFill>
              </a:rPr>
              <a:t>força</a:t>
            </a:r>
            <a:r>
              <a:rPr sz="1575" b="1" dirty="0">
                <a:solidFill>
                  <a:srgbClr val="172033"/>
                </a:solidFill>
              </a:rPr>
              <a:t> de </a:t>
            </a:r>
            <a:r>
              <a:rPr sz="1575" b="1" dirty="0" err="1">
                <a:solidFill>
                  <a:srgbClr val="172033"/>
                </a:solidFill>
              </a:rPr>
              <a:t>trabalho</a:t>
            </a:r>
            <a:r>
              <a:rPr sz="1575" b="1" dirty="0">
                <a:solidFill>
                  <a:srgbClr val="172033"/>
                </a:solidFill>
              </a:rPr>
              <a:t>: </a:t>
            </a:r>
            <a:r>
              <a:rPr sz="1575" b="1" dirty="0" err="1">
                <a:solidFill>
                  <a:srgbClr val="172033"/>
                </a:solidFill>
              </a:rPr>
              <a:t>possibilidade</a:t>
            </a:r>
            <a:r>
              <a:rPr sz="1575" b="1" dirty="0">
                <a:solidFill>
                  <a:srgbClr val="172033"/>
                </a:solidFill>
              </a:rPr>
              <a:t> de </a:t>
            </a:r>
            <a:r>
              <a:rPr sz="1575" b="1" dirty="0" err="1">
                <a:solidFill>
                  <a:srgbClr val="172033"/>
                </a:solidFill>
              </a:rPr>
              <a:t>revisão</a:t>
            </a:r>
            <a:r>
              <a:rPr sz="1575" b="1" dirty="0">
                <a:solidFill>
                  <a:srgbClr val="172033"/>
                </a:solidFill>
              </a:rPr>
              <a:t> </a:t>
            </a:r>
            <a:r>
              <a:rPr sz="1575" b="1" dirty="0" err="1">
                <a:solidFill>
                  <a:srgbClr val="172033"/>
                </a:solidFill>
              </a:rPr>
              <a:t>ou</a:t>
            </a:r>
            <a:r>
              <a:rPr sz="1575" b="1" dirty="0">
                <a:solidFill>
                  <a:srgbClr val="172033"/>
                </a:solidFill>
              </a:rPr>
              <a:t> </a:t>
            </a:r>
            <a:r>
              <a:rPr sz="1575" b="1" dirty="0" err="1">
                <a:solidFill>
                  <a:srgbClr val="172033"/>
                </a:solidFill>
              </a:rPr>
              <a:t>cancelamento</a:t>
            </a:r>
            <a:r>
              <a:rPr sz="1575" b="1" dirty="0">
                <a:solidFill>
                  <a:srgbClr val="172033"/>
                </a:solidFill>
              </a:rPr>
              <a:t>.</a:t>
            </a:r>
          </a:p>
        </p:txBody>
      </p:sp>
      <p:sp>
        <p:nvSpPr>
          <p:cNvPr id="20" name="amber-dot-right-2">
            <a:extLst>
              <a:ext uri="{FF2B5EF4-FFF2-40B4-BE49-F238E27FC236}">
                <a16:creationId xmlns:a16="http://schemas.microsoft.com/office/drawing/2014/main" id="{D217F488-9262-440F-8583-B22C80BEBB6D}"/>
              </a:ext>
            </a:extLst>
          </p:cNvPr>
          <p:cNvSpPr>
            <a:spLocks noGrp="1"/>
          </p:cNvSpPr>
          <p:nvPr/>
        </p:nvSpPr>
        <p:spPr>
          <a:xfrm>
            <a:off x="6191250" y="4276725"/>
            <a:ext cx="266700" cy="266700"/>
          </a:xfrm>
          <a:prstGeom prst="ellipse">
            <a:avLst/>
          </a:prstGeom>
          <a:solidFill>
            <a:srgbClr val="F3A712"/>
          </a:solidFill>
          <a:ln w="0">
            <a:noFill/>
            <a:prstDash val="solid"/>
          </a:ln>
        </p:spPr>
      </p:sp>
      <p:sp>
        <p:nvSpPr>
          <p:cNvPr id="21" name="amber-num-right-2">
            <a:extLst>
              <a:ext uri="{FF2B5EF4-FFF2-40B4-BE49-F238E27FC236}">
                <a16:creationId xmlns:a16="http://schemas.microsoft.com/office/drawing/2014/main" id="{4241DC17-FB81-482C-816B-CE2CF2E3A00C}"/>
              </a:ext>
            </a:extLst>
          </p:cNvPr>
          <p:cNvSpPr>
            <a:spLocks noGrp="1"/>
          </p:cNvSpPr>
          <p:nvPr/>
        </p:nvSpPr>
        <p:spPr>
          <a:xfrm>
            <a:off x="6191250" y="4257675"/>
            <a:ext cx="266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22" name="amber-text-right-2">
            <a:extLst>
              <a:ext uri="{FF2B5EF4-FFF2-40B4-BE49-F238E27FC236}">
                <a16:creationId xmlns:a16="http://schemas.microsoft.com/office/drawing/2014/main" id="{1B30F541-CA3F-4AD6-B516-512F75F28141}"/>
              </a:ext>
            </a:extLst>
          </p:cNvPr>
          <p:cNvSpPr>
            <a:spLocks noGrp="1"/>
          </p:cNvSpPr>
          <p:nvPr/>
        </p:nvSpPr>
        <p:spPr>
          <a:xfrm>
            <a:off x="6648450" y="3990975"/>
            <a:ext cx="447675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172033"/>
                </a:solidFill>
              </a:defRPr>
            </a:pPr>
            <a:r>
              <a:rPr sz="1575" b="1" dirty="0">
                <a:solidFill>
                  <a:srgbClr val="172033"/>
                </a:solidFill>
              </a:rPr>
              <a:t>Normas </a:t>
            </a:r>
            <a:r>
              <a:rPr sz="1575" b="1" dirty="0" err="1">
                <a:solidFill>
                  <a:srgbClr val="172033"/>
                </a:solidFill>
              </a:rPr>
              <a:t>locais</a:t>
            </a:r>
            <a:r>
              <a:rPr sz="1575" b="1" dirty="0">
                <a:solidFill>
                  <a:srgbClr val="172033"/>
                </a:solidFill>
              </a:rPr>
              <a:t>: </a:t>
            </a:r>
            <a:r>
              <a:rPr sz="1575" b="1" dirty="0" err="1">
                <a:solidFill>
                  <a:srgbClr val="172033"/>
                </a:solidFill>
              </a:rPr>
              <a:t>risco</a:t>
            </a:r>
            <a:r>
              <a:rPr sz="1575" b="1" dirty="0">
                <a:solidFill>
                  <a:srgbClr val="172033"/>
                </a:solidFill>
              </a:rPr>
              <a:t> de </a:t>
            </a:r>
            <a:r>
              <a:rPr sz="1575" b="1" dirty="0" err="1">
                <a:solidFill>
                  <a:srgbClr val="172033"/>
                </a:solidFill>
              </a:rPr>
              <a:t>critérios</a:t>
            </a:r>
            <a:r>
              <a:rPr sz="1575" b="1" dirty="0">
                <a:solidFill>
                  <a:srgbClr val="172033"/>
                </a:solidFill>
              </a:rPr>
              <a:t> </a:t>
            </a:r>
            <a:r>
              <a:rPr sz="1575" b="1" dirty="0" err="1">
                <a:solidFill>
                  <a:srgbClr val="172033"/>
                </a:solidFill>
              </a:rPr>
              <a:t>diferentes</a:t>
            </a:r>
            <a:r>
              <a:rPr sz="1575" b="1" dirty="0">
                <a:solidFill>
                  <a:srgbClr val="172033"/>
                </a:solidFill>
              </a:rPr>
              <a:t> entre </a:t>
            </a:r>
            <a:r>
              <a:rPr sz="1575" b="1" dirty="0" err="1">
                <a:solidFill>
                  <a:srgbClr val="172033"/>
                </a:solidFill>
              </a:rPr>
              <a:t>campi</a:t>
            </a:r>
            <a:r>
              <a:rPr sz="1575" b="1" dirty="0">
                <a:solidFill>
                  <a:srgbClr val="172033"/>
                </a:solidFill>
              </a:rPr>
              <a:t> e </a:t>
            </a:r>
            <a:r>
              <a:rPr sz="1575" b="1" dirty="0" err="1">
                <a:solidFill>
                  <a:srgbClr val="172033"/>
                </a:solidFill>
              </a:rPr>
              <a:t>Reitoria</a:t>
            </a:r>
            <a:r>
              <a:rPr sz="1575" b="1" dirty="0">
                <a:solidFill>
                  <a:srgbClr val="172033"/>
                </a:solidFill>
              </a:rPr>
              <a:t>.</a:t>
            </a:r>
          </a:p>
        </p:txBody>
      </p:sp>
      <p:sp>
        <p:nvSpPr>
          <p:cNvPr id="23" name="risk-footer">
            <a:extLst>
              <a:ext uri="{FF2B5EF4-FFF2-40B4-BE49-F238E27FC236}">
                <a16:creationId xmlns:a16="http://schemas.microsoft.com/office/drawing/2014/main" id="{9E704BE2-7AE4-41C9-9BE0-2DECE486B266}"/>
              </a:ext>
            </a:extLst>
          </p:cNvPr>
          <p:cNvSpPr>
            <a:spLocks noGrp="1"/>
          </p:cNvSpPr>
          <p:nvPr/>
        </p:nvSpPr>
        <p:spPr>
          <a:xfrm>
            <a:off x="1028700" y="5467350"/>
            <a:ext cx="10058400" cy="781050"/>
          </a:xfrm>
          <a:prstGeom prst="roundRect">
            <a:avLst>
              <a:gd name="adj" fmla="val 9756"/>
            </a:avLst>
          </a:prstGeom>
          <a:solidFill>
            <a:srgbClr val="FDECEF"/>
          </a:solidFill>
          <a:ln w="0">
            <a:noFill/>
            <a:prstDash val="solid"/>
          </a:ln>
        </p:spPr>
      </p:sp>
      <p:sp>
        <p:nvSpPr>
          <p:cNvPr id="24" name="risk-footer-text">
            <a:extLst>
              <a:ext uri="{FF2B5EF4-FFF2-40B4-BE49-F238E27FC236}">
                <a16:creationId xmlns:a16="http://schemas.microsoft.com/office/drawing/2014/main" id="{74613DC4-25B9-4EB0-A498-90B3CACBB4FF}"/>
              </a:ext>
            </a:extLst>
          </p:cNvPr>
          <p:cNvSpPr>
            <a:spLocks noGrp="1"/>
          </p:cNvSpPr>
          <p:nvPr/>
        </p:nvSpPr>
        <p:spPr>
          <a:xfrm>
            <a:off x="1180123" y="5581650"/>
            <a:ext cx="9792677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425" b="1">
                <a:solidFill>
                  <a:srgbClr val="9E1B2D"/>
                </a:solidFill>
              </a:defRPr>
            </a:pPr>
            <a:r>
              <a:rPr sz="1425" b="1" dirty="0" err="1">
                <a:solidFill>
                  <a:srgbClr val="9E1B2D"/>
                </a:solidFill>
              </a:rPr>
              <a:t>Também</a:t>
            </a:r>
            <a:r>
              <a:rPr sz="1425" b="1" dirty="0">
                <a:solidFill>
                  <a:srgbClr val="9E1B2D"/>
                </a:solidFill>
              </a:rPr>
              <a:t> </a:t>
            </a:r>
            <a:r>
              <a:rPr sz="1425" b="1" dirty="0" err="1">
                <a:solidFill>
                  <a:srgbClr val="9E1B2D"/>
                </a:solidFill>
              </a:rPr>
              <a:t>exigem</a:t>
            </a:r>
            <a:r>
              <a:rPr sz="1425" b="1" dirty="0">
                <a:solidFill>
                  <a:srgbClr val="9E1B2D"/>
                </a:solidFill>
              </a:rPr>
              <a:t> </a:t>
            </a:r>
            <a:r>
              <a:rPr sz="1425" b="1" dirty="0" err="1">
                <a:solidFill>
                  <a:srgbClr val="9E1B2D"/>
                </a:solidFill>
              </a:rPr>
              <a:t>análise</a:t>
            </a:r>
            <a:r>
              <a:rPr sz="1425" b="1" dirty="0">
                <a:solidFill>
                  <a:srgbClr val="9E1B2D"/>
                </a:solidFill>
              </a:rPr>
              <a:t>: </a:t>
            </a:r>
            <a:r>
              <a:rPr sz="1425" b="1" dirty="0" err="1">
                <a:solidFill>
                  <a:srgbClr val="9E1B2D"/>
                </a:solidFill>
              </a:rPr>
              <a:t>ressarcimento</a:t>
            </a:r>
            <a:r>
              <a:rPr sz="1425" b="1" dirty="0">
                <a:solidFill>
                  <a:srgbClr val="9E1B2D"/>
                </a:solidFill>
              </a:rPr>
              <a:t> </a:t>
            </a:r>
            <a:r>
              <a:rPr sz="1425" b="1" dirty="0" err="1">
                <a:solidFill>
                  <a:srgbClr val="9E1B2D"/>
                </a:solidFill>
              </a:rPr>
              <a:t>na</a:t>
            </a:r>
            <a:r>
              <a:rPr sz="1425" b="1" dirty="0">
                <a:solidFill>
                  <a:srgbClr val="9E1B2D"/>
                </a:solidFill>
              </a:rPr>
              <a:t> </a:t>
            </a:r>
            <a:r>
              <a:rPr sz="1425" b="1" dirty="0" err="1">
                <a:solidFill>
                  <a:srgbClr val="9E1B2D"/>
                </a:solidFill>
              </a:rPr>
              <a:t>vacância</a:t>
            </a:r>
            <a:r>
              <a:rPr sz="1425" b="1" dirty="0">
                <a:solidFill>
                  <a:srgbClr val="9E1B2D"/>
                </a:solidFill>
              </a:rPr>
              <a:t>, </a:t>
            </a:r>
            <a:r>
              <a:rPr sz="1425" b="1" dirty="0" err="1">
                <a:solidFill>
                  <a:srgbClr val="9E1B2D"/>
                </a:solidFill>
              </a:rPr>
              <a:t>impedimento</a:t>
            </a:r>
            <a:r>
              <a:rPr sz="1425" b="1" dirty="0">
                <a:solidFill>
                  <a:srgbClr val="9E1B2D"/>
                </a:solidFill>
              </a:rPr>
              <a:t> de nova </a:t>
            </a:r>
            <a:r>
              <a:rPr sz="1425" b="1" dirty="0" err="1">
                <a:solidFill>
                  <a:srgbClr val="9E1B2D"/>
                </a:solidFill>
              </a:rPr>
              <a:t>concessão</a:t>
            </a:r>
            <a:r>
              <a:rPr sz="1425" b="1" dirty="0">
                <a:solidFill>
                  <a:srgbClr val="9E1B2D"/>
                </a:solidFill>
              </a:rPr>
              <a:t> </a:t>
            </a:r>
            <a:r>
              <a:rPr sz="1425" b="1" dirty="0" err="1">
                <a:solidFill>
                  <a:srgbClr val="9E1B2D"/>
                </a:solidFill>
              </a:rPr>
              <a:t>por</a:t>
            </a:r>
            <a:r>
              <a:rPr sz="1425" b="1" dirty="0">
                <a:solidFill>
                  <a:srgbClr val="9E1B2D"/>
                </a:solidFill>
              </a:rPr>
              <a:t> doze meses e </a:t>
            </a:r>
            <a:r>
              <a:rPr sz="1425" b="1" dirty="0" err="1">
                <a:solidFill>
                  <a:srgbClr val="9E1B2D"/>
                </a:solidFill>
              </a:rPr>
              <a:t>datas</a:t>
            </a:r>
            <a:r>
              <a:rPr sz="1425" b="1" dirty="0">
                <a:solidFill>
                  <a:srgbClr val="9E1B2D"/>
                </a:solidFill>
              </a:rPr>
              <a:t> de </a:t>
            </a:r>
            <a:r>
              <a:rPr sz="1425" b="1" dirty="0" err="1">
                <a:solidFill>
                  <a:srgbClr val="9E1B2D"/>
                </a:solidFill>
              </a:rPr>
              <a:t>transição</a:t>
            </a:r>
            <a:r>
              <a:rPr sz="1425" b="1" dirty="0">
                <a:solidFill>
                  <a:srgbClr val="9E1B2D"/>
                </a:solidFill>
              </a:rPr>
              <a:t> </a:t>
            </a:r>
            <a:r>
              <a:rPr sz="1425" b="1" dirty="0" err="1">
                <a:solidFill>
                  <a:srgbClr val="9E1B2D"/>
                </a:solidFill>
              </a:rPr>
              <a:t>anteriores</a:t>
            </a:r>
            <a:r>
              <a:rPr sz="1425" b="1" dirty="0">
                <a:solidFill>
                  <a:srgbClr val="9E1B2D"/>
                </a:solidFill>
              </a:rPr>
              <a:t> </a:t>
            </a:r>
            <a:r>
              <a:rPr sz="1425" b="1" dirty="0" err="1">
                <a:solidFill>
                  <a:srgbClr val="9E1B2D"/>
                </a:solidFill>
              </a:rPr>
              <a:t>ao</a:t>
            </a:r>
            <a:r>
              <a:rPr sz="1425" b="1" dirty="0">
                <a:solidFill>
                  <a:srgbClr val="9E1B2D"/>
                </a:solidFill>
              </a:rPr>
              <a:t> debate </a:t>
            </a:r>
            <a:r>
              <a:rPr sz="1425" b="1" dirty="0" err="1">
                <a:solidFill>
                  <a:srgbClr val="9E1B2D"/>
                </a:solidFill>
              </a:rPr>
              <a:t>atual</a:t>
            </a:r>
            <a:r>
              <a:rPr sz="1425" b="1" dirty="0">
                <a:solidFill>
                  <a:srgbClr val="9E1B2D"/>
                </a:solidFill>
              </a:rPr>
              <a:t>.</a:t>
            </a:r>
          </a:p>
        </p:txBody>
      </p:sp>
      <p:sp>
        <p:nvSpPr>
          <p:cNvPr id="25" name="footer-line">
            <a:extLst>
              <a:ext uri="{FF2B5EF4-FFF2-40B4-BE49-F238E27FC236}">
                <a16:creationId xmlns:a16="http://schemas.microsoft.com/office/drawing/2014/main" id="{1762AFF9-DC24-4584-A1A5-BB5FB18E5794}"/>
              </a:ext>
            </a:extLst>
          </p:cNvPr>
          <p:cNvSpPr>
            <a:spLocks noGrp="1"/>
          </p:cNvSpPr>
          <p:nvPr/>
        </p:nvSpPr>
        <p:spPr>
          <a:xfrm>
            <a:off x="609600" y="6496050"/>
            <a:ext cx="10363200" cy="190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</p:sp>
      <p:sp>
        <p:nvSpPr>
          <p:cNvPr id="26" name="footer-label">
            <a:extLst>
              <a:ext uri="{FF2B5EF4-FFF2-40B4-BE49-F238E27FC236}">
                <a16:creationId xmlns:a16="http://schemas.microsoft.com/office/drawing/2014/main" id="{0C4DB5E3-537B-40A1-A827-C7510533A96F}"/>
              </a:ext>
            </a:extLst>
          </p:cNvPr>
          <p:cNvSpPr>
            <a:spLocks noGrp="1"/>
          </p:cNvSpPr>
          <p:nvPr/>
        </p:nvSpPr>
        <p:spPr>
          <a:xfrm>
            <a:off x="609600" y="6534150"/>
            <a:ext cx="3143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>
              <a:defRPr sz="825" b="1">
                <a:solidFill>
                  <a:srgbClr val="5B6576"/>
                </a:solidFill>
              </a:defRPr>
            </a:pPr>
            <a:r>
              <a:rPr lang="pt-BR" sz="825" b="1" dirty="0">
                <a:solidFill>
                  <a:srgbClr val="5B6576"/>
                </a:solidFill>
              </a:rPr>
              <a:t>Apresentação aos TAEs | IFSP</a:t>
            </a:r>
          </a:p>
        </p:txBody>
      </p:sp>
      <p:sp>
        <p:nvSpPr>
          <p:cNvPr id="27" name="page-number">
            <a:extLst>
              <a:ext uri="{FF2B5EF4-FFF2-40B4-BE49-F238E27FC236}">
                <a16:creationId xmlns:a16="http://schemas.microsoft.com/office/drawing/2014/main" id="{B3B26254-7F6D-49F7-866C-FD2D570F4D6A}"/>
              </a:ext>
            </a:extLst>
          </p:cNvPr>
          <p:cNvSpPr>
            <a:spLocks noGrp="1"/>
          </p:cNvSpPr>
          <p:nvPr/>
        </p:nvSpPr>
        <p:spPr>
          <a:xfrm>
            <a:off x="11049000" y="6515100"/>
            <a:ext cx="5334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D72638"/>
                </a:solidFill>
              </a:defRPr>
            </a:pPr>
            <a:r>
              <a:rPr sz="900" b="1">
                <a:solidFill>
                  <a:srgbClr val="D72638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446655787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