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6B2488C-96CF-4835-B824-CB7D2DFF7028}">
          <p14:sldIdLst>
            <p14:sldId id="256"/>
            <p14:sldId id="257"/>
            <p14:sldId id="273"/>
            <p14:sldId id="259"/>
            <p14:sldId id="260"/>
            <p14:sldId id="261"/>
            <p14:sldId id="262"/>
            <p14:sldId id="267"/>
            <p14:sldId id="263"/>
            <p14:sldId id="264"/>
            <p14:sldId id="268"/>
            <p14:sldId id="269"/>
            <p14:sldId id="270"/>
            <p14:sldId id="271"/>
            <p14:sldId id="272"/>
          </p14:sldIdLst>
        </p14:section>
        <p14:section name="Seção sem Título" id="{B45E0961-109A-402B-B8FC-B012ADF9622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6F5FD-0D78-4BF3-81E1-AC1A87BED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9DDCA5-AEBC-4C45-ABCE-D61F7AF0A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FB1438-0343-490D-8FA5-057BCD62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0B50-B9BD-4F30-8F62-5D1C95C5B56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EC7996-AFED-42AB-8889-E1FC6AA5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D1CC2E-29D0-4A20-80E3-732156B7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8872-1805-4086-A744-BD6414BCB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05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2AC2D-EAFD-44A9-98A3-90E44AFF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3D9C2E-D006-4597-8FE8-DE8A84705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6B25D2-EFE6-4CE3-A60E-D3B63F2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0B50-B9BD-4F30-8F62-5D1C95C5B56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A05D00-A7E8-4076-860B-9E011CBAA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CBD076-4281-455A-BD07-1EC7775E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8872-1805-4086-A744-BD6414BCB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53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038A6-CB5F-4575-91B8-A9A1403DC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7816FA-ED95-482D-8238-0B217E9C2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4D2937-A311-46B8-A5D3-947E3D71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0B50-B9BD-4F30-8F62-5D1C95C5B56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20B855-9767-40BE-AB50-9FD3F4A0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D4BBAA-5BD2-48ED-8F21-53A2D1A0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8872-1805-4086-A744-BD6414BCB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71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E0B4B-9A64-441E-AC31-B2C0B6CE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757A0E-DFB2-4D93-AD3B-30933BA38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321D45-A1EE-494D-8DD0-F056B63B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0B50-B9BD-4F30-8F62-5D1C95C5B56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5B6553-AB1E-4B78-A9AB-2F456F38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A377E3-11A6-4FDB-8134-44FE3486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8872-1805-4086-A744-BD6414BCB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39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E206A-D83D-4EA9-ADE8-88382B29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969EBB-C8C7-4F57-924B-DC2CC29A4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2852EA-16AF-4077-91D2-0B045B52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0B50-B9BD-4F30-8F62-5D1C95C5B56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7167AA-AFCA-4F4E-A5E5-28980FC5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6D6414-B026-417F-BC8D-9A605BFF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8872-1805-4086-A744-BD6414BCB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52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C5566-8943-40D7-8C38-614E3C1E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C3F4D9-D996-4E30-AB7F-E9EC64DDA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10D804-1BC5-4554-A171-B3199D34B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F1315F-5261-4181-8108-54ED68D7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0B50-B9BD-4F30-8F62-5D1C95C5B56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BCB2FE-D453-42F1-83BB-79D12865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CF1122-A879-4650-8ABE-BC7126C2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8872-1805-4086-A744-BD6414BCB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69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01DE8-7E16-4CFF-8ED1-2B382A59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096724-4CBD-485B-BF03-14CA60003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5A9CDF-26F2-4887-A7FA-9EB4AD3CC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56FD550-3751-4CEE-908D-74ACF9636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8D852A-9A72-4CDC-9A6A-C748DFEB5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297F20E-8792-4C17-95F8-E0D15B35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0B50-B9BD-4F30-8F62-5D1C95C5B56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160484-E96A-4B98-8CF8-CF003A7A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C7E100-1071-4F99-BF4E-6D694E98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8872-1805-4086-A744-BD6414BCB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28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6DBE6-2BC7-45AD-92BD-F8EAB646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014504-3ED4-4E30-BF22-B6DF5D43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0B50-B9BD-4F30-8F62-5D1C95C5B56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0502BA-A451-4394-877E-A3B738AD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EE821F-448C-4996-94BA-985FCEFF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8872-1805-4086-A744-BD6414BCB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37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9CF182-2453-473B-A0E4-C885EF20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0B50-B9BD-4F30-8F62-5D1C95C5B56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FAFC00-314C-4DD4-BC92-7025D693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7AC264-88FD-4D7F-BF4D-918DBD88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8872-1805-4086-A744-BD6414BCB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5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253AC-6154-4AE4-BB3D-8117E6AD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449CF0-7723-4911-A764-CF66428EE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D13512-DDF4-4B94-B154-98CDB32A4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7F1FB9-2E07-4DA9-ACCF-374D1E58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0B50-B9BD-4F30-8F62-5D1C95C5B56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E2255E-9D41-4EA6-9ED0-ED198ADF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E541FA-BA2E-4AD5-BC06-D7A6CB5E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8872-1805-4086-A744-BD6414BCB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07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7D8B9-F1A9-432D-A0D8-52DCC948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27897B0-6434-4EAF-94D1-C4DB9DD11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4514F8-13B5-432D-9872-531F9BE14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BCF5A8-2CAD-4D6B-9B10-292772E8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0B50-B9BD-4F30-8F62-5D1C95C5B56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5DC04C-EFD8-4198-91E2-688FF8162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6FB5EE-36BE-4617-BAE7-DEB90956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8872-1805-4086-A744-BD6414BCB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49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249F3F9-6BCD-402D-837E-35F67F1E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4FB737-A1D7-445D-9A3A-23F9B63F0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CCFC48-49F6-456B-A3BE-C152845AF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D0B50-B9BD-4F30-8F62-5D1C95C5B56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A9D3A1-7723-4D61-B951-2EAC5D5C2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AE6F85-DAFF-46F1-9B9D-88A030940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88872-1805-4086-A744-BD6414BCB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7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A3513D4-A9F5-4AF1-B4E2-2EDA580BD481}"/>
              </a:ext>
            </a:extLst>
          </p:cNvPr>
          <p:cNvSpPr/>
          <p:nvPr/>
        </p:nvSpPr>
        <p:spPr>
          <a:xfrm>
            <a:off x="1848232" y="564966"/>
            <a:ext cx="84955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PCCTAE EM DEBATE</a:t>
            </a:r>
          </a:p>
          <a:p>
            <a:pPr algn="ctr"/>
            <a:r>
              <a:rPr lang="pt-BR" sz="8000" b="0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Reestruturação Já!</a:t>
            </a:r>
            <a:endParaRPr lang="pt-BR" sz="8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C868BA58-D26C-1B0D-07D3-8C03984D0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2" y="4314825"/>
            <a:ext cx="7029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2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1AABE8D0-D275-4324-987B-1C873FFC7FE9}"/>
              </a:ext>
            </a:extLst>
          </p:cNvPr>
          <p:cNvSpPr/>
          <p:nvPr/>
        </p:nvSpPr>
        <p:spPr>
          <a:xfrm>
            <a:off x="480086" y="0"/>
            <a:ext cx="89167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SIMULAÇÃO IMPLANTAÇÃO INTEGRAL</a:t>
            </a:r>
            <a:endParaRPr lang="pt-B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F43912D-7246-4FA5-ABC9-C18AFC718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74" y="963936"/>
            <a:ext cx="3543795" cy="346738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F81F6C1-7A65-4F0D-83B6-7F02DDD22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879" y="963936"/>
            <a:ext cx="3829585" cy="346738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C63AA2C-647F-4D5E-A029-91877F5EE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310" y="963936"/>
            <a:ext cx="3712481" cy="346738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14026EF-4393-40FF-A7B2-3377FA8B289D}"/>
              </a:ext>
            </a:extLst>
          </p:cNvPr>
          <p:cNvSpPr/>
          <p:nvPr/>
        </p:nvSpPr>
        <p:spPr>
          <a:xfrm>
            <a:off x="1092307" y="4625819"/>
            <a:ext cx="1954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SINASEFE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0B706C3-A4DF-4207-8CFD-26C4CB097EDF}"/>
              </a:ext>
            </a:extLst>
          </p:cNvPr>
          <p:cNvSpPr/>
          <p:nvPr/>
        </p:nvSpPr>
        <p:spPr>
          <a:xfrm>
            <a:off x="8390139" y="4606752"/>
            <a:ext cx="30428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SINASEFE MOD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068B35F-CBE0-4A6D-BBBF-FE859DD06ED8}"/>
              </a:ext>
            </a:extLst>
          </p:cNvPr>
          <p:cNvSpPr/>
          <p:nvPr/>
        </p:nvSpPr>
        <p:spPr>
          <a:xfrm>
            <a:off x="4938454" y="4606753"/>
            <a:ext cx="1915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FASUBRA</a:t>
            </a:r>
          </a:p>
        </p:txBody>
      </p:sp>
    </p:spTree>
    <p:extLst>
      <p:ext uri="{BB962C8B-B14F-4D97-AF65-F5344CB8AC3E}">
        <p14:creationId xmlns:p14="http://schemas.microsoft.com/office/powerpoint/2010/main" val="198143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1AABE8D0-D275-4324-987B-1C873FFC7FE9}"/>
              </a:ext>
            </a:extLst>
          </p:cNvPr>
          <p:cNvSpPr/>
          <p:nvPr/>
        </p:nvSpPr>
        <p:spPr>
          <a:xfrm>
            <a:off x="2058895" y="41033"/>
            <a:ext cx="77712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IMPLANTAÇÃO 0% REAJ/STEP 3,9</a:t>
            </a:r>
            <a:endParaRPr lang="pt-B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14026EF-4393-40FF-A7B2-3377FA8B289D}"/>
              </a:ext>
            </a:extLst>
          </p:cNvPr>
          <p:cNvSpPr/>
          <p:nvPr/>
        </p:nvSpPr>
        <p:spPr>
          <a:xfrm>
            <a:off x="1106105" y="5278201"/>
            <a:ext cx="1954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SINASEFE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0B706C3-A4DF-4207-8CFD-26C4CB097EDF}"/>
              </a:ext>
            </a:extLst>
          </p:cNvPr>
          <p:cNvSpPr/>
          <p:nvPr/>
        </p:nvSpPr>
        <p:spPr>
          <a:xfrm>
            <a:off x="8178267" y="5278202"/>
            <a:ext cx="30428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SINASEFE MOD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068B35F-CBE0-4A6D-BBBF-FE859DD06ED8}"/>
              </a:ext>
            </a:extLst>
          </p:cNvPr>
          <p:cNvSpPr/>
          <p:nvPr/>
        </p:nvSpPr>
        <p:spPr>
          <a:xfrm>
            <a:off x="4929503" y="5287271"/>
            <a:ext cx="1915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FASUBRA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E15055-C72D-4707-83FE-0BC62BA5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99" y="910582"/>
            <a:ext cx="3543795" cy="402717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F478378-B0E4-4C06-9A51-AFFC2893D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496" y="934396"/>
            <a:ext cx="3671668" cy="40033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8283919-6FB4-4149-A263-6E6DFB894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411" y="914400"/>
            <a:ext cx="3732535" cy="400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8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1AABE8D0-D275-4324-987B-1C873FFC7FE9}"/>
              </a:ext>
            </a:extLst>
          </p:cNvPr>
          <p:cNvSpPr/>
          <p:nvPr/>
        </p:nvSpPr>
        <p:spPr>
          <a:xfrm>
            <a:off x="1265473" y="29125"/>
            <a:ext cx="93261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IMPLANTAÇÃO C 16,54 % REAJ/STEP 3,9</a:t>
            </a:r>
            <a:endParaRPr lang="pt-B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14026EF-4393-40FF-A7B2-3377FA8B289D}"/>
              </a:ext>
            </a:extLst>
          </p:cNvPr>
          <p:cNvSpPr/>
          <p:nvPr/>
        </p:nvSpPr>
        <p:spPr>
          <a:xfrm>
            <a:off x="1106105" y="4956051"/>
            <a:ext cx="1954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SINASEFE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0B706C3-A4DF-4207-8CFD-26C4CB097EDF}"/>
              </a:ext>
            </a:extLst>
          </p:cNvPr>
          <p:cNvSpPr/>
          <p:nvPr/>
        </p:nvSpPr>
        <p:spPr>
          <a:xfrm>
            <a:off x="8254488" y="4944191"/>
            <a:ext cx="30428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SINASEFE MOD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068B35F-CBE0-4A6D-BBBF-FE859DD06ED8}"/>
              </a:ext>
            </a:extLst>
          </p:cNvPr>
          <p:cNvSpPr/>
          <p:nvPr/>
        </p:nvSpPr>
        <p:spPr>
          <a:xfrm>
            <a:off x="4970718" y="4956051"/>
            <a:ext cx="1915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FASUBRA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D02F3A9-F8DD-4B9D-88B8-B83D7B516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7" y="934396"/>
            <a:ext cx="3877216" cy="38486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8DDD297-287C-44FD-823B-AF5EABDA6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707" y="934397"/>
            <a:ext cx="4010585" cy="384861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20C87D7-5CA4-44CF-9A87-A95852837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096" y="934396"/>
            <a:ext cx="3745239" cy="38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0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1AABE8D0-D275-4324-987B-1C873FFC7FE9}"/>
              </a:ext>
            </a:extLst>
          </p:cNvPr>
          <p:cNvSpPr/>
          <p:nvPr/>
        </p:nvSpPr>
        <p:spPr>
          <a:xfrm>
            <a:off x="869532" y="29125"/>
            <a:ext cx="10118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IMPLANTAÇÃO 10% NO PISO REAJ/STEP 3,9</a:t>
            </a:r>
            <a:endParaRPr lang="pt-B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14026EF-4393-40FF-A7B2-3377FA8B289D}"/>
              </a:ext>
            </a:extLst>
          </p:cNvPr>
          <p:cNvSpPr/>
          <p:nvPr/>
        </p:nvSpPr>
        <p:spPr>
          <a:xfrm>
            <a:off x="1106105" y="4956051"/>
            <a:ext cx="1954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SINASEFE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0B706C3-A4DF-4207-8CFD-26C4CB097EDF}"/>
              </a:ext>
            </a:extLst>
          </p:cNvPr>
          <p:cNvSpPr/>
          <p:nvPr/>
        </p:nvSpPr>
        <p:spPr>
          <a:xfrm>
            <a:off x="8254488" y="4944191"/>
            <a:ext cx="30428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SINASEFE MOD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068B35F-CBE0-4A6D-BBBF-FE859DD06ED8}"/>
              </a:ext>
            </a:extLst>
          </p:cNvPr>
          <p:cNvSpPr/>
          <p:nvPr/>
        </p:nvSpPr>
        <p:spPr>
          <a:xfrm>
            <a:off x="4970718" y="4956051"/>
            <a:ext cx="1915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FASUBRA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8486A92-E8B8-4FC9-B8D1-4EE2A31F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5" y="934396"/>
            <a:ext cx="3715268" cy="384861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4043D42-2569-47BC-896D-50481C09E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85" y="934396"/>
            <a:ext cx="3820058" cy="384861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147DC08-835C-4FED-94C9-7BEE7D8B1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095" y="934396"/>
            <a:ext cx="3705742" cy="38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24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1AABE8D0-D275-4324-987B-1C873FFC7FE9}"/>
              </a:ext>
            </a:extLst>
          </p:cNvPr>
          <p:cNvSpPr/>
          <p:nvPr/>
        </p:nvSpPr>
        <p:spPr>
          <a:xfrm>
            <a:off x="869533" y="29125"/>
            <a:ext cx="101180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IMPLANTAÇÃO 20% NO PISO REAJ/STEP 3,9</a:t>
            </a:r>
            <a:endParaRPr lang="pt-B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14026EF-4393-40FF-A7B2-3377FA8B289D}"/>
              </a:ext>
            </a:extLst>
          </p:cNvPr>
          <p:cNvSpPr/>
          <p:nvPr/>
        </p:nvSpPr>
        <p:spPr>
          <a:xfrm>
            <a:off x="1106105" y="4956051"/>
            <a:ext cx="1954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SINASEFE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0B706C3-A4DF-4207-8CFD-26C4CB097EDF}"/>
              </a:ext>
            </a:extLst>
          </p:cNvPr>
          <p:cNvSpPr/>
          <p:nvPr/>
        </p:nvSpPr>
        <p:spPr>
          <a:xfrm>
            <a:off x="8254488" y="4944191"/>
            <a:ext cx="30428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SINASEFE MOD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068B35F-CBE0-4A6D-BBBF-FE859DD06ED8}"/>
              </a:ext>
            </a:extLst>
          </p:cNvPr>
          <p:cNvSpPr/>
          <p:nvPr/>
        </p:nvSpPr>
        <p:spPr>
          <a:xfrm>
            <a:off x="4970718" y="4956051"/>
            <a:ext cx="1915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FASUBRA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954E04-0492-4052-A1C1-11C96818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63" y="934396"/>
            <a:ext cx="3675770" cy="38486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50E55D-E517-4FAC-81EC-6EBED82B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27" y="934396"/>
            <a:ext cx="3934374" cy="38486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68650FE-ED64-42BA-B456-7683CDE5F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095" y="934396"/>
            <a:ext cx="3915321" cy="38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3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1AABE8D0-D275-4324-987B-1C873FFC7FE9}"/>
              </a:ext>
            </a:extLst>
          </p:cNvPr>
          <p:cNvSpPr/>
          <p:nvPr/>
        </p:nvSpPr>
        <p:spPr>
          <a:xfrm>
            <a:off x="869533" y="29125"/>
            <a:ext cx="101180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IMPLANTAÇÃO 30% NO PISO REAJ/STEP 3,9</a:t>
            </a:r>
            <a:endParaRPr lang="pt-B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14026EF-4393-40FF-A7B2-3377FA8B289D}"/>
              </a:ext>
            </a:extLst>
          </p:cNvPr>
          <p:cNvSpPr/>
          <p:nvPr/>
        </p:nvSpPr>
        <p:spPr>
          <a:xfrm>
            <a:off x="1106105" y="4956051"/>
            <a:ext cx="1954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SINASEFE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0B706C3-A4DF-4207-8CFD-26C4CB097EDF}"/>
              </a:ext>
            </a:extLst>
          </p:cNvPr>
          <p:cNvSpPr/>
          <p:nvPr/>
        </p:nvSpPr>
        <p:spPr>
          <a:xfrm>
            <a:off x="8254488" y="4944191"/>
            <a:ext cx="30428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SINASEFE MOD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068B35F-CBE0-4A6D-BBBF-FE859DD06ED8}"/>
              </a:ext>
            </a:extLst>
          </p:cNvPr>
          <p:cNvSpPr/>
          <p:nvPr/>
        </p:nvSpPr>
        <p:spPr>
          <a:xfrm>
            <a:off x="4970718" y="4956051"/>
            <a:ext cx="1915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FASUBRA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38B21C6-5E52-4748-B35D-B176B2C17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7" y="934396"/>
            <a:ext cx="3934375" cy="384861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3482229-B15E-4651-83F7-B36128548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045" y="934396"/>
            <a:ext cx="3924848" cy="384861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F8203E-1E7D-4401-9FFF-DE0F6D3B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392" y="934396"/>
            <a:ext cx="3886742" cy="38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1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515EE-A24D-4859-97E0-F219B385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4023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Centralidade do debate de carreira do PCCTAE na luta sindical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1F066-1174-4AA8-BBCD-3778807D5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Realização de </a:t>
            </a:r>
            <a:r>
              <a:rPr lang="pt-BR" sz="2400" dirty="0" err="1"/>
              <a:t>GT’s</a:t>
            </a:r>
            <a:r>
              <a:rPr lang="pt-BR" sz="2400" dirty="0"/>
              <a:t> e plenárias nacionais para reestruturação do PCCTAE;</a:t>
            </a:r>
          </a:p>
          <a:p>
            <a:pPr algn="just"/>
            <a:r>
              <a:rPr lang="pt-BR" sz="2400" dirty="0"/>
              <a:t>PCCTAE: maior carreira de servidores, de acordo com Painel Estratégico de Pessoal (18,54% - 224.419 servidores/as);</a:t>
            </a:r>
          </a:p>
          <a:p>
            <a:pPr algn="just"/>
            <a:r>
              <a:rPr lang="pt-BR" sz="2400" dirty="0"/>
              <a:t>Pior remuneração;</a:t>
            </a:r>
          </a:p>
          <a:p>
            <a:pPr algn="just"/>
            <a:r>
              <a:rPr lang="pt-BR" sz="2400" dirty="0"/>
              <a:t>Valorização e fortalecimento do/a servidor público e do/a servidor/a, defesa do Regime Jurídico da União; </a:t>
            </a:r>
          </a:p>
          <a:p>
            <a:pPr algn="just"/>
            <a:r>
              <a:rPr lang="pt-BR" sz="2400" dirty="0"/>
              <a:t>Reestruturação do PCCTAE: garantir condições para combater a evasão, beneficiando todos os níveis de classificação (</a:t>
            </a:r>
            <a:r>
              <a:rPr lang="pt-BR" sz="2400" dirty="0" err="1"/>
              <a:t>NC’s</a:t>
            </a:r>
            <a:r>
              <a:rPr lang="pt-BR" sz="2400" dirty="0"/>
              <a:t>), os três modelos previdenciários a que estamos </a:t>
            </a:r>
            <a:r>
              <a:rPr lang="pt-BR" sz="2400" dirty="0" err="1"/>
              <a:t>submetidos,além</a:t>
            </a:r>
            <a:r>
              <a:rPr lang="pt-BR" sz="2400" dirty="0"/>
              <a:t> de diminuir a amplitude da matriz e modernizar nossa carreira.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B68FEC-DEA2-45F3-94A4-E3996CC9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863" y="6355372"/>
            <a:ext cx="1341873" cy="351058"/>
          </a:xfrm>
          <a:prstGeom prst="rect">
            <a:avLst/>
          </a:prstGeom>
        </p:spPr>
      </p:pic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1FDF656E-9518-69B9-5202-77688499B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85" y="230188"/>
            <a:ext cx="3089951" cy="5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2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515EE-A24D-4859-97E0-F219B385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4023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Centralidade do debate de carreira do PCCTAE na luta sindical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1F066-1174-4AA8-BBCD-3778807D5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Debate do PCCTAE está na ordem do dia: 3.º lugar no Brasil Participativo e 1.º lugar nas propostas da Educação; Foi a primeira categoria a abrir a rodada de negociações com o governo;</a:t>
            </a:r>
          </a:p>
          <a:p>
            <a:pPr algn="just"/>
            <a:r>
              <a:rPr lang="pt-BR" sz="2400" dirty="0"/>
              <a:t>Pensar o processo de reestruturação do PCCTAE a partir de elementos técnicos e políticos. </a:t>
            </a:r>
          </a:p>
          <a:p>
            <a:pPr algn="just"/>
            <a:r>
              <a:rPr lang="pt-BR" sz="2400" dirty="0"/>
              <a:t>Relatório da CNS: três simulações – proposta SINASEFE, proposta FASUBRA e proposta SINASEFE Modificada; </a:t>
            </a:r>
          </a:p>
          <a:p>
            <a:pPr algn="just"/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B68FEC-DEA2-45F3-94A4-E3996CC9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863" y="6355372"/>
            <a:ext cx="1341873" cy="351058"/>
          </a:xfrm>
          <a:prstGeom prst="rect">
            <a:avLst/>
          </a:prstGeom>
        </p:spPr>
      </p:pic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1FDF656E-9518-69B9-5202-77688499B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85" y="230188"/>
            <a:ext cx="3089951" cy="5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1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515EE-A24D-4859-97E0-F219B385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 Rounded MT Bold" panose="020F0704030504030204" pitchFamily="34" charset="0"/>
              </a:rPr>
              <a:t>RELATÓRIO DA CNS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1F066-1174-4AA8-BBCD-3778807D5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PROPOSTAS PARA REENQUADRAR OS NÍVEIS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B68FEC-DEA2-45F3-94A4-E3996CC9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863" y="6355372"/>
            <a:ext cx="1341873" cy="35105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B0A6C2F-3173-4C5A-92E8-E6C78DE73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62" y="2504128"/>
            <a:ext cx="5980889" cy="280192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F7A9302-D60F-4778-8B00-4E4E670CAA1D}"/>
              </a:ext>
            </a:extLst>
          </p:cNvPr>
          <p:cNvSpPr/>
          <p:nvPr/>
        </p:nvSpPr>
        <p:spPr>
          <a:xfrm>
            <a:off x="838200" y="5484461"/>
            <a:ext cx="9009185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0000"/>
                </a:solidFill>
              </a:rPr>
              <a:t>Nova proposta modificada do SINASEFE usa a o modelo da FASUBRA: A e B=B; C e D=D; E=E ;</a:t>
            </a:r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  <a:p>
            <a:endParaRPr lang="pt-BR" sz="1400" dirty="0"/>
          </a:p>
        </p:txBody>
      </p:sp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6E7C0E64-670D-7BAD-7170-E8F86770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85" y="230188"/>
            <a:ext cx="3089951" cy="5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9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515EE-A24D-4859-97E0-F219B385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 Rounded MT Bold" panose="020F0704030504030204" pitchFamily="34" charset="0"/>
              </a:rPr>
              <a:t>RELATÓRIO DA CNS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1F066-1174-4AA8-BBCD-3778807D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7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REENQUADRAMENTO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B68FEC-DEA2-45F3-94A4-E3996CC9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863" y="6355372"/>
            <a:ext cx="1341873" cy="35105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9405E6-696F-448A-894A-2E70FBB55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11679"/>
            <a:ext cx="7560212" cy="4200801"/>
          </a:xfrm>
          <a:prstGeom prst="rect">
            <a:avLst/>
          </a:prstGeom>
        </p:spPr>
      </p:pic>
      <p:pic>
        <p:nvPicPr>
          <p:cNvPr id="6" name="Picture 4" descr="logo">
            <a:extLst>
              <a:ext uri="{FF2B5EF4-FFF2-40B4-BE49-F238E27FC236}">
                <a16:creationId xmlns:a16="http://schemas.microsoft.com/office/drawing/2014/main" id="{2C73A54F-7CF5-34F4-3072-E368AD6D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85" y="230188"/>
            <a:ext cx="3089951" cy="5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8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515EE-A24D-4859-97E0-F219B385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 Rounded MT Bold" panose="020F0704030504030204" pitchFamily="34" charset="0"/>
              </a:rPr>
              <a:t>MALHAS SALARIAIS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1F066-1174-4AA8-BBCD-3778807D5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/>
            <a:r>
              <a:rPr lang="pt-BR" sz="2400" dirty="0"/>
              <a:t>Piso 3 salários mínimos ambas (R$ 3.960);</a:t>
            </a:r>
          </a:p>
          <a:p>
            <a:pPr marL="285750" indent="-285750" algn="just"/>
            <a:endParaRPr lang="pt-BR" sz="2400" dirty="0"/>
          </a:p>
          <a:p>
            <a:pPr marL="285750" indent="-285750" algn="just"/>
            <a:r>
              <a:rPr lang="pt-BR" sz="2400" dirty="0" err="1"/>
              <a:t>Step</a:t>
            </a:r>
            <a:r>
              <a:rPr lang="pt-BR" sz="2400" dirty="0"/>
              <a:t> iguais;</a:t>
            </a:r>
          </a:p>
          <a:p>
            <a:pPr marL="285750" indent="-285750" algn="just"/>
            <a:endParaRPr lang="pt-BR" sz="2400" dirty="0"/>
          </a:p>
          <a:p>
            <a:pPr marL="285750" indent="-285750" algn="just"/>
            <a:r>
              <a:rPr lang="pt-BR" sz="2400" dirty="0"/>
              <a:t>Malhas salariais distintas: </a:t>
            </a:r>
          </a:p>
          <a:p>
            <a:pPr marL="0" indent="0" algn="just">
              <a:buNone/>
            </a:pPr>
            <a:r>
              <a:rPr lang="pt-BR" sz="2400" dirty="0"/>
              <a:t>- </a:t>
            </a:r>
            <a:r>
              <a:rPr lang="pt-BR" sz="2400" dirty="0">
                <a:solidFill>
                  <a:srgbClr val="FF0000"/>
                </a:solidFill>
              </a:rPr>
              <a:t>SINASEFE</a:t>
            </a:r>
            <a:r>
              <a:rPr lang="pt-BR" sz="2400" dirty="0"/>
              <a:t> (mantém modelo PCCTAE atual, malha única)</a:t>
            </a:r>
          </a:p>
          <a:p>
            <a:pPr marL="0" indent="0" algn="just">
              <a:buNone/>
            </a:pPr>
            <a:r>
              <a:rPr lang="pt-BR" sz="2400" dirty="0"/>
              <a:t>- </a:t>
            </a:r>
            <a:r>
              <a:rPr lang="pt-BR" sz="2400" dirty="0" err="1">
                <a:solidFill>
                  <a:srgbClr val="FF0000"/>
                </a:solidFill>
              </a:rPr>
              <a:t>FAsUBRA</a:t>
            </a:r>
            <a:r>
              <a:rPr lang="pt-BR" sz="2400" dirty="0"/>
              <a:t> (</a:t>
            </a:r>
            <a:r>
              <a:rPr lang="pt-BR" sz="2400" dirty="0" err="1"/>
              <a:t>latearlizada</a:t>
            </a:r>
            <a:r>
              <a:rPr lang="pt-BR" sz="2400" dirty="0"/>
              <a:t>, em percentuais 60% e 40% do nível E)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B68FEC-DEA2-45F3-94A4-E3996CC9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863" y="6355372"/>
            <a:ext cx="1341873" cy="351058"/>
          </a:xfrm>
          <a:prstGeom prst="rect">
            <a:avLst/>
          </a:prstGeom>
        </p:spPr>
      </p:pic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18ED4761-9DB2-45E7-3267-5F2A331C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85" y="230188"/>
            <a:ext cx="3089951" cy="5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9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515EE-A24D-4859-97E0-F219B385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90" y="-72233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 Rounded MT Bold" panose="020F0704030504030204" pitchFamily="34" charset="0"/>
              </a:rPr>
              <a:t>TABELA SINASEFE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44EAFC7-BE14-4B52-A5CC-1400E478A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084" y="863434"/>
            <a:ext cx="7877276" cy="58839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4B68FEC-DEA2-45F3-94A4-E3996CC95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863" y="6355372"/>
            <a:ext cx="1341873" cy="351058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8B54C31E-6313-44D0-BC7D-87160B3038D4}"/>
              </a:ext>
            </a:extLst>
          </p:cNvPr>
          <p:cNvSpPr txBox="1">
            <a:spLocks/>
          </p:cNvSpPr>
          <p:nvPr/>
        </p:nvSpPr>
        <p:spPr>
          <a:xfrm>
            <a:off x="8595360" y="2152733"/>
            <a:ext cx="35514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-  Piso 3 salários mínimos;</a:t>
            </a:r>
          </a:p>
          <a:p>
            <a:pPr algn="just">
              <a:buFontTx/>
              <a:buChar char="-"/>
            </a:pPr>
            <a:r>
              <a:rPr lang="pt-BR" sz="2000" dirty="0" err="1"/>
              <a:t>Step</a:t>
            </a:r>
            <a:r>
              <a:rPr lang="pt-BR" sz="2000" dirty="0"/>
              <a:t> 5%;</a:t>
            </a:r>
          </a:p>
          <a:p>
            <a:pPr algn="just">
              <a:buFontTx/>
              <a:buChar char="-"/>
            </a:pPr>
            <a:r>
              <a:rPr lang="pt-BR" sz="2000" dirty="0"/>
              <a:t>Mantém Linearidade;</a:t>
            </a:r>
          </a:p>
          <a:p>
            <a:pPr algn="just">
              <a:buFontTx/>
              <a:buChar char="-"/>
            </a:pPr>
            <a:r>
              <a:rPr lang="pt-BR" sz="2000" dirty="0"/>
              <a:t>3 níveis de classificação;</a:t>
            </a:r>
          </a:p>
          <a:p>
            <a:pPr algn="just">
              <a:buFontTx/>
              <a:buChar char="-"/>
            </a:pPr>
            <a:r>
              <a:rPr lang="pt-BR" sz="2000" dirty="0"/>
              <a:t>1 piso e 1 teto geral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0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</p:txBody>
      </p:sp>
      <p:pic>
        <p:nvPicPr>
          <p:cNvPr id="3" name="Picture 4" descr="logo">
            <a:extLst>
              <a:ext uri="{FF2B5EF4-FFF2-40B4-BE49-F238E27FC236}">
                <a16:creationId xmlns:a16="http://schemas.microsoft.com/office/drawing/2014/main" id="{B1B3E12A-8526-FFDA-4C10-CCBFEA97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85" y="230188"/>
            <a:ext cx="3089951" cy="5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9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515EE-A24D-4859-97E0-F219B385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90" y="-72233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 Rounded MT Bold" panose="020F0704030504030204" pitchFamily="34" charset="0"/>
              </a:rPr>
              <a:t>TABELA SINASEFE MODIFICADA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B68FEC-DEA2-45F3-94A4-E3996CC9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863" y="6355372"/>
            <a:ext cx="1341873" cy="351058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8B54C31E-6313-44D0-BC7D-87160B3038D4}"/>
              </a:ext>
            </a:extLst>
          </p:cNvPr>
          <p:cNvSpPr txBox="1">
            <a:spLocks/>
          </p:cNvSpPr>
          <p:nvPr/>
        </p:nvSpPr>
        <p:spPr>
          <a:xfrm>
            <a:off x="8595360" y="2152733"/>
            <a:ext cx="35514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-  Piso 3 salários mínimos;</a:t>
            </a:r>
          </a:p>
          <a:p>
            <a:pPr algn="just">
              <a:buFontTx/>
              <a:buChar char="-"/>
            </a:pPr>
            <a:r>
              <a:rPr lang="pt-BR" sz="2000" dirty="0" err="1"/>
              <a:t>Step</a:t>
            </a:r>
            <a:r>
              <a:rPr lang="pt-BR" sz="2000" dirty="0"/>
              <a:t> 5%;</a:t>
            </a:r>
          </a:p>
          <a:p>
            <a:pPr algn="just">
              <a:buFontTx/>
              <a:buChar char="-"/>
            </a:pPr>
            <a:r>
              <a:rPr lang="pt-BR" sz="2000" dirty="0"/>
              <a:t>Mantém Linearidade;</a:t>
            </a:r>
          </a:p>
          <a:p>
            <a:pPr algn="just">
              <a:buFontTx/>
              <a:buChar char="-"/>
            </a:pPr>
            <a:r>
              <a:rPr lang="pt-BR" sz="2000" dirty="0"/>
              <a:t>3 níveis de classificação;</a:t>
            </a:r>
          </a:p>
          <a:p>
            <a:pPr algn="just">
              <a:buFontTx/>
              <a:buChar char="-"/>
            </a:pPr>
            <a:r>
              <a:rPr lang="pt-BR" sz="2000" dirty="0"/>
              <a:t>1 piso e 1 teto geral</a:t>
            </a:r>
          </a:p>
          <a:p>
            <a:pPr algn="just">
              <a:buFontTx/>
              <a:buChar char="-"/>
            </a:pPr>
            <a:r>
              <a:rPr lang="pt-BR" sz="2000" dirty="0"/>
              <a:t>Evita tabela de equiv.;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0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7AE914-7FD6-4E4F-9716-E3F845426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63433"/>
            <a:ext cx="7757160" cy="5937394"/>
          </a:xfrm>
          <a:prstGeom prst="rect">
            <a:avLst/>
          </a:prstGeom>
        </p:spPr>
      </p:pic>
      <p:pic>
        <p:nvPicPr>
          <p:cNvPr id="3" name="Picture 4" descr="logo">
            <a:extLst>
              <a:ext uri="{FF2B5EF4-FFF2-40B4-BE49-F238E27FC236}">
                <a16:creationId xmlns:a16="http://schemas.microsoft.com/office/drawing/2014/main" id="{FC7FCFDE-9071-1B22-AE2D-E67558B7F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85" y="230188"/>
            <a:ext cx="3089951" cy="5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0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515EE-A24D-4859-97E0-F219B385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55281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 Rounded MT Bold" panose="020F0704030504030204" pitchFamily="34" charset="0"/>
              </a:rPr>
              <a:t>TABELA FASUBRA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1F066-1174-4AA8-BBCD-3778807D5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B68FEC-DEA2-45F3-94A4-E3996CC9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863" y="6355372"/>
            <a:ext cx="1341873" cy="35105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DD7DB5C-8403-4C34-8861-CA2A21954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990259"/>
            <a:ext cx="6575475" cy="5529039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8EDA5936-0EF2-43DE-B3C4-F576F98F41E5}"/>
              </a:ext>
            </a:extLst>
          </p:cNvPr>
          <p:cNvSpPr txBox="1">
            <a:spLocks/>
          </p:cNvSpPr>
          <p:nvPr/>
        </p:nvSpPr>
        <p:spPr>
          <a:xfrm>
            <a:off x="7413674" y="2506662"/>
            <a:ext cx="42003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- Piso 3 salários mínimos;</a:t>
            </a:r>
          </a:p>
          <a:p>
            <a:pPr marL="0" indent="0" algn="just">
              <a:buNone/>
            </a:pPr>
            <a:r>
              <a:rPr lang="pt-BR" sz="2000" dirty="0"/>
              <a:t>- </a:t>
            </a:r>
            <a:r>
              <a:rPr lang="pt-BR" sz="2000" dirty="0" err="1"/>
              <a:t>Step</a:t>
            </a:r>
            <a:r>
              <a:rPr lang="pt-BR" sz="2000" dirty="0"/>
              <a:t> 5%;</a:t>
            </a:r>
          </a:p>
          <a:p>
            <a:pPr algn="just">
              <a:buFontTx/>
              <a:buChar char="-"/>
            </a:pPr>
            <a:r>
              <a:rPr lang="pt-BR" sz="2000" dirty="0"/>
              <a:t>Lateralizada;</a:t>
            </a:r>
          </a:p>
          <a:p>
            <a:pPr algn="just">
              <a:buFontTx/>
              <a:buChar char="-"/>
            </a:pPr>
            <a:r>
              <a:rPr lang="pt-BR" sz="2000" dirty="0"/>
              <a:t>3 níveis de classificação;</a:t>
            </a:r>
          </a:p>
          <a:p>
            <a:pPr algn="just">
              <a:buFontTx/>
              <a:buChar char="-"/>
            </a:pPr>
            <a:r>
              <a:rPr lang="pt-BR" sz="2000" dirty="0"/>
              <a:t>Correlação percentual entre níveis   (60% e 40% do nível E);</a:t>
            </a:r>
          </a:p>
          <a:p>
            <a:pPr algn="just">
              <a:buFontTx/>
              <a:buChar char="-"/>
            </a:pPr>
            <a:endParaRPr lang="pt-BR" sz="20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20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F813DA8D-1CB0-77BE-3AE3-738596E9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85" y="230188"/>
            <a:ext cx="3089951" cy="5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08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443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Tema do Office</vt:lpstr>
      <vt:lpstr>Apresentação do PowerPoint</vt:lpstr>
      <vt:lpstr>Centralidade do debate de carreira do PCCTAE na luta sindical</vt:lpstr>
      <vt:lpstr>Centralidade do debate de carreira do PCCTAE na luta sindical</vt:lpstr>
      <vt:lpstr>RELATÓRIO DA CNS</vt:lpstr>
      <vt:lpstr>RELATÓRIO DA CNS</vt:lpstr>
      <vt:lpstr>MALHAS SALARIAIS</vt:lpstr>
      <vt:lpstr>TABELA SINASEFE</vt:lpstr>
      <vt:lpstr>TABELA SINASEFE MODIFICADA</vt:lpstr>
      <vt:lpstr>TABELA FASUBRA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Grazielle Nayara Felício Silva</cp:lastModifiedBy>
  <cp:revision>61</cp:revision>
  <dcterms:created xsi:type="dcterms:W3CDTF">2023-03-15T16:35:10Z</dcterms:created>
  <dcterms:modified xsi:type="dcterms:W3CDTF">2024-01-31T16:22:16Z</dcterms:modified>
</cp:coreProperties>
</file>